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1" r:id="rId5"/>
    <p:sldId id="310" r:id="rId6"/>
    <p:sldId id="284" r:id="rId7"/>
    <p:sldId id="285" r:id="rId8"/>
    <p:sldId id="286" r:id="rId9"/>
    <p:sldId id="312" r:id="rId10"/>
    <p:sldId id="287" r:id="rId11"/>
    <p:sldId id="288" r:id="rId12"/>
    <p:sldId id="289" r:id="rId13"/>
    <p:sldId id="300" r:id="rId14"/>
    <p:sldId id="321" r:id="rId15"/>
    <p:sldId id="298" r:id="rId16"/>
    <p:sldId id="290" r:id="rId17"/>
    <p:sldId id="295" r:id="rId18"/>
    <p:sldId id="296" r:id="rId19"/>
    <p:sldId id="282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04BE188-FDA8-7E4E-AB6C-B3D238079096}">
          <p14:sldIdLst>
            <p14:sldId id="311"/>
            <p14:sldId id="310"/>
            <p14:sldId id="284"/>
            <p14:sldId id="285"/>
            <p14:sldId id="286"/>
            <p14:sldId id="312"/>
            <p14:sldId id="287"/>
            <p14:sldId id="288"/>
            <p14:sldId id="289"/>
            <p14:sldId id="300"/>
            <p14:sldId id="321"/>
            <p14:sldId id="298"/>
            <p14:sldId id="290"/>
            <p14:sldId id="295"/>
            <p14:sldId id="296"/>
            <p14:sldId id="282"/>
          </p14:sldIdLst>
        </p14:section>
        <p14:section name="Visuel Library" id="{880F1B38-4BF9-9D49-81C4-0CB4285D9AF4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ng, Yan Y [NC]" initials="FYY[" lastIdx="12" clrIdx="0"/>
  <p:cmAuthor id="1" name="CAMPBELL, CHRISTINE CM [NC]" initials="CCC[" lastIdx="7" clrIdx="1"/>
  <p:cmAuthor id="2" name="Boye, Medoune [NHQ]" initials="B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E4E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4" autoAdjust="0"/>
    <p:restoredTop sz="82353" autoAdjust="0"/>
  </p:normalViewPr>
  <p:slideViewPr>
    <p:cSldViewPr snapToGrid="0" snapToObjects="1">
      <p:cViewPr>
        <p:scale>
          <a:sx n="90" d="100"/>
          <a:sy n="90" d="100"/>
        </p:scale>
        <p:origin x="-2208" y="-240"/>
      </p:cViewPr>
      <p:guideLst>
        <p:guide orient="horz" pos="215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414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rdc-drhc.net\nc_common-commun$\SP-PS\SPSD-DPSS\Service%20Research\000%20SERVICE%20RESEARCH%20(SRD)\11%20SR%20-%20Analytics\EVI\Data_Output\Pan_Canadian_EVI\Statistical_Analysis\General_Statisi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600" b="1" i="0" u="none" strike="noStrike" baseline="0" dirty="0" smtClean="0">
                <a:solidFill>
                  <a:schemeClr val="tx1"/>
                </a:solidFill>
                <a:effectLst/>
              </a:rPr>
              <a:t>EVI Scores for Different Segments of the Population </a:t>
            </a:r>
            <a:endParaRPr lang="en-CA" sz="1600" strike="sngStrike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29322273414762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17233404718799"/>
          <c:y val="0.14631765567564978"/>
          <c:w val="0.79370650594896763"/>
          <c:h val="0.6862025203814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'Youth '!$A$18</c:f>
              <c:strCache>
                <c:ptCount val="1"/>
                <c:pt idx="0">
                  <c:v>EVI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'Youth '!$B$17:$E$17</c:f>
              <c:strCache>
                <c:ptCount val="4"/>
                <c:pt idx="0">
                  <c:v>Youth </c:v>
                </c:pt>
                <c:pt idx="1">
                  <c:v>Immigrants </c:v>
                </c:pt>
                <c:pt idx="2">
                  <c:v>Seniors</c:v>
                </c:pt>
                <c:pt idx="3">
                  <c:v>Whole Population</c:v>
                </c:pt>
              </c:strCache>
            </c:strRef>
          </c:cat>
          <c:val>
            <c:numRef>
              <c:f>'Youth '!$B$18:$E$18</c:f>
              <c:numCache>
                <c:formatCode>0.00</c:formatCode>
                <c:ptCount val="4"/>
                <c:pt idx="0">
                  <c:v>0.20089531753666981</c:v>
                </c:pt>
                <c:pt idx="1">
                  <c:v>0.41079724289285985</c:v>
                </c:pt>
                <c:pt idx="2">
                  <c:v>0.71175049424787495</c:v>
                </c:pt>
                <c:pt idx="3">
                  <c:v>0.37994536446859861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34368"/>
        <c:axId val="105660800"/>
      </c:barChart>
      <c:catAx>
        <c:axId val="98634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660800"/>
        <c:crosses val="autoZero"/>
        <c:auto val="1"/>
        <c:lblAlgn val="ctr"/>
        <c:lblOffset val="100"/>
        <c:noMultiLvlLbl val="0"/>
      </c:catAx>
      <c:valAx>
        <c:axId val="105660800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CA" sz="1200" b="0" dirty="0" smtClean="0"/>
                  <a:t>E-vulnerability</a:t>
                </a:r>
                <a:r>
                  <a:rPr lang="en-CA" sz="1200" b="0" baseline="0" dirty="0" smtClean="0"/>
                  <a:t> Increases</a:t>
                </a:r>
                <a:endParaRPr lang="en-CA" sz="1200" b="0" dirty="0"/>
              </a:p>
            </c:rich>
          </c:tx>
          <c:layout>
            <c:manualLayout>
              <c:xMode val="edge"/>
              <c:yMode val="edge"/>
              <c:x val="2.1013952585764877E-2"/>
              <c:y val="0.37203923635592001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crossAx val="98634368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0.05949</cdr:x>
      <cdr:y>0.28383</cdr:y>
    </cdr:from>
    <cdr:to>
      <cdr:x>0.11001</cdr:x>
      <cdr:y>0.78526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58738" y="1036617"/>
          <a:ext cx="219726" cy="183134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956CDF-086B-474F-BEF9-4CABEECB2E26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6597AD-DFDC-3846-A792-2604544DDE1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93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AAB3AF9-4EAF-7F4D-AC56-7732E0FF244F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9DD9FA-9A84-E143-86E3-47119075FC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67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1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4"/>
            <a:ext cx="5618480" cy="370894"/>
          </a:xfrm>
        </p:spPr>
        <p:txBody>
          <a:bodyPr/>
          <a:lstStyle/>
          <a:p>
            <a:r>
              <a:rPr lang="en-CA" dirty="0" smtClean="0"/>
              <a:t>PS-TRE : problem </a:t>
            </a:r>
            <a:r>
              <a:rPr lang="en-CA" dirty="0"/>
              <a:t>solving in technology-rich </a:t>
            </a:r>
            <a:r>
              <a:rPr lang="en-CA" dirty="0" smtClean="0"/>
              <a:t>environments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8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DD9FA-9A84-E143-86E3-47119075FC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7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355-65D7-0D4C-B310-E31A1CB8889D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7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7DB6-28F2-6B4F-B157-E07B60B8B10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dc.maps.arcgis.com/apps/MapJournal/index.html?appid=2c4277e85d124b6785d21ee68993fec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19846" y="3476733"/>
            <a:ext cx="6064827" cy="240915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CA" sz="3600" b="1" dirty="0" smtClean="0">
                <a:latin typeface="Verdana"/>
                <a:cs typeface="Verdana"/>
              </a:rPr>
              <a:t>The </a:t>
            </a:r>
            <a:r>
              <a:rPr lang="en-CA" sz="3600" b="1" dirty="0">
                <a:latin typeface="Verdana"/>
                <a:cs typeface="Verdana"/>
              </a:rPr>
              <a:t>E-Vulnerability Index </a:t>
            </a:r>
            <a:r>
              <a:rPr lang="en-US" sz="3600" b="1" dirty="0" smtClean="0">
                <a:latin typeface="Verdana"/>
                <a:cs typeface="Verdana"/>
              </a:rPr>
              <a:t/>
            </a:r>
            <a:br>
              <a:rPr lang="en-US" sz="3600" b="1" dirty="0" smtClean="0">
                <a:latin typeface="Verdana"/>
                <a:cs typeface="Verdana"/>
              </a:rPr>
            </a:br>
            <a:r>
              <a:rPr lang="en-US" sz="3600" b="1" dirty="0" smtClean="0">
                <a:latin typeface="Verdana"/>
                <a:cs typeface="Verdana"/>
              </a:rPr>
              <a:t/>
            </a:r>
            <a:br>
              <a:rPr lang="en-US" sz="3600" b="1" dirty="0" smtClean="0">
                <a:latin typeface="Verdana"/>
                <a:cs typeface="Verdana"/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altLang="en-US" sz="2200" dirty="0" smtClean="0"/>
              <a:t>Service </a:t>
            </a:r>
            <a:r>
              <a:rPr lang="en-US" altLang="en-US" sz="2200" dirty="0"/>
              <a:t>Research Division</a:t>
            </a:r>
            <a:r>
              <a:rPr lang="en-US" altLang="en-US" sz="2200" b="1" dirty="0"/>
              <a:t/>
            </a:r>
            <a:br>
              <a:rPr lang="en-US" altLang="en-US" sz="2200" b="1" dirty="0"/>
            </a:br>
            <a:r>
              <a:rPr lang="en-US" altLang="en-US" sz="2200" dirty="0"/>
              <a:t> Service Policy and Strategy </a:t>
            </a:r>
            <a:r>
              <a:rPr lang="en-US" altLang="en-US" sz="2200" dirty="0" smtClean="0"/>
              <a:t>Directorate</a:t>
            </a:r>
            <a:br>
              <a:rPr lang="en-US" altLang="en-US" sz="2200" dirty="0" smtClean="0"/>
            </a:br>
            <a:r>
              <a:rPr lang="en-US" altLang="en-US" sz="2200" dirty="0"/>
              <a:t>Employment and  Social Development Canada (ESDC)</a:t>
            </a:r>
            <a:br>
              <a:rPr lang="en-US" alt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77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2562" y="1482858"/>
            <a:ext cx="8229600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Results: </a:t>
            </a:r>
            <a:r>
              <a:rPr lang="en-CA" b="1" dirty="0" smtClean="0"/>
              <a:t> </a:t>
            </a:r>
            <a:r>
              <a:rPr lang="en-CA" dirty="0" smtClean="0"/>
              <a:t>Each individual </a:t>
            </a:r>
            <a:r>
              <a:rPr lang="en-CA" dirty="0"/>
              <a:t>in the NHS (16 and +) was assigned a specific EVI score ranging between 0 and 1</a:t>
            </a:r>
          </a:p>
          <a:p>
            <a:endParaRPr lang="en-CA" dirty="0"/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CA" dirty="0" smtClean="0"/>
              <a:t>0</a:t>
            </a:r>
            <a:r>
              <a:rPr lang="en-CA" dirty="0"/>
              <a:t>: </a:t>
            </a:r>
            <a:r>
              <a:rPr lang="en-CA" dirty="0" smtClean="0"/>
              <a:t>Individual </a:t>
            </a:r>
            <a:r>
              <a:rPr lang="en-CA" dirty="0"/>
              <a:t>is at very low risk of being </a:t>
            </a:r>
            <a:r>
              <a:rPr lang="en-CA" dirty="0" smtClean="0"/>
              <a:t>e‑vulnerable</a:t>
            </a:r>
            <a:r>
              <a:rPr lang="en-CA" dirty="0"/>
              <a:t>		</a:t>
            </a:r>
          </a:p>
          <a:p>
            <a:pPr marL="1200150" lvl="3" indent="-28575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CA" dirty="0" smtClean="0"/>
              <a:t>1: Individual </a:t>
            </a:r>
            <a:r>
              <a:rPr lang="en-CA" dirty="0"/>
              <a:t>is at very high risk of being </a:t>
            </a:r>
            <a:r>
              <a:rPr lang="en-CA" dirty="0" smtClean="0"/>
              <a:t>e‑vulnerable</a:t>
            </a:r>
            <a:endParaRPr lang="en-CA" dirty="0"/>
          </a:p>
          <a:p>
            <a:pPr marL="914400" lvl="3">
              <a:lnSpc>
                <a:spcPct val="110000"/>
              </a:lnSpc>
              <a:spcAft>
                <a:spcPts val="600"/>
              </a:spcAft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An e‑vulnerability score is first determined at the individual </a:t>
            </a:r>
            <a:r>
              <a:rPr lang="en-CA" dirty="0" smtClean="0"/>
              <a:t>level and since the NHS contains the postal code of the each respondent, the index can </a:t>
            </a:r>
            <a:r>
              <a:rPr lang="en-CA" dirty="0"/>
              <a:t>be aggregated to the geographic level of our </a:t>
            </a:r>
            <a:r>
              <a:rPr lang="en-CA" dirty="0" smtClean="0"/>
              <a:t>choice (</a:t>
            </a:r>
            <a:r>
              <a:rPr lang="en-CA" dirty="0"/>
              <a:t>census metropolitan area (CMA</a:t>
            </a:r>
            <a:r>
              <a:rPr lang="en-CA" dirty="0" smtClean="0"/>
              <a:t>), census </a:t>
            </a:r>
            <a:r>
              <a:rPr lang="en-CA" dirty="0"/>
              <a:t>subdivision (CSD</a:t>
            </a:r>
            <a:r>
              <a:rPr lang="en-CA" dirty="0" smtClean="0"/>
              <a:t>), Service Canada Centers point of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562" y="774426"/>
            <a:ext cx="3596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How to read the index?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6283"/>
            <a:ext cx="5507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Index of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E-Vulnerability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7471" y="933221"/>
            <a:ext cx="8460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b="1" dirty="0"/>
              <a:t>EVI scores at the national level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284" y="384952"/>
            <a:ext cx="8136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533" y="1535496"/>
            <a:ext cx="7528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average individual EVI score nationwide is 0.38.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/>
              <a:t>average individual scores for </a:t>
            </a:r>
            <a:r>
              <a:rPr lang="en-CA" dirty="0" smtClean="0"/>
              <a:t>the: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/>
              <a:t>Access dimension is 0.29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/>
              <a:t>Comfort dimension is 0.41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/>
              <a:t>Skills dimension is </a:t>
            </a:r>
            <a:r>
              <a:rPr lang="en-CA" dirty="0" smtClean="0"/>
              <a:t>0.61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43923"/>
              </p:ext>
            </p:extLst>
          </p:nvPr>
        </p:nvGraphicFramePr>
        <p:xfrm>
          <a:off x="1014260" y="3024895"/>
          <a:ext cx="6208395" cy="2840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755"/>
                <a:gridCol w="996315"/>
                <a:gridCol w="989965"/>
                <a:gridCol w="900430"/>
                <a:gridCol w="1076325"/>
                <a:gridCol w="1030605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EVI Scores for the Top CMAs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Top CMA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Population Living in the CMA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EVI Score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Access Sub-Index Score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Comfort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Sub-Index Score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Competencies Sub-Index Score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Toronto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4,473,165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0.60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Montréal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3,072,610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0.40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0.63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Vancouver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1,897,675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0.58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Ottawa-Gatineau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989,105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0.52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Calgary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961,120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0.19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0.50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Edmonton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921,090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0.36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0.59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Québec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626,010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0.31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0.39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0.62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3130" y="1679285"/>
            <a:ext cx="3668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 national E-Vulnerability Index (EVI) could help service delivery organizations support the shift to digital services by helping to mitigate unintended consequences on e-vulnerable groups.</a:t>
            </a:r>
          </a:p>
          <a:p>
            <a:endParaRPr lang="en-CA" dirty="0"/>
          </a:p>
          <a:p>
            <a:r>
              <a:rPr lang="en-CA" dirty="0" smtClean="0"/>
              <a:t>The </a:t>
            </a:r>
            <a:r>
              <a:rPr lang="en-CA" dirty="0"/>
              <a:t>index was customized for the different </a:t>
            </a:r>
            <a:r>
              <a:rPr lang="en-CA" dirty="0" smtClean="0"/>
              <a:t>subgroups:</a:t>
            </a:r>
            <a:endParaRPr lang="en-CA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/>
              <a:t>Immigrants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 smtClean="0"/>
              <a:t>Youth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 smtClean="0"/>
              <a:t>Seniors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52284" y="384952"/>
            <a:ext cx="8136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562" y="774426"/>
            <a:ext cx="725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b="1" dirty="0"/>
              <a:t>EVI scores </a:t>
            </a:r>
            <a:r>
              <a:rPr lang="en-CA" b="1" dirty="0" smtClean="0"/>
              <a:t>by different segments of the population across Canada</a:t>
            </a:r>
            <a:endParaRPr lang="en-CA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08260"/>
              </p:ext>
            </p:extLst>
          </p:nvPr>
        </p:nvGraphicFramePr>
        <p:xfrm>
          <a:off x="452284" y="1443380"/>
          <a:ext cx="4349158" cy="365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0606" y="846617"/>
            <a:ext cx="8136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2284" y="384952"/>
            <a:ext cx="8136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606" y="1241818"/>
            <a:ext cx="78363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/>
              <a:t>EVI is </a:t>
            </a:r>
            <a:r>
              <a:rPr lang="en-CA" dirty="0" smtClean="0"/>
              <a:t>also useful </a:t>
            </a:r>
            <a:r>
              <a:rPr lang="en-CA" dirty="0"/>
              <a:t>for comparing the extent to which the population serviced by each Service Canada Center </a:t>
            </a:r>
            <a:r>
              <a:rPr lang="en-CA" dirty="0" smtClean="0"/>
              <a:t>is likely </a:t>
            </a:r>
            <a:r>
              <a:rPr lang="en-CA" dirty="0"/>
              <a:t>to be at a disadvantage with respect to online service </a:t>
            </a:r>
            <a:r>
              <a:rPr lang="en-CA" dirty="0" smtClean="0"/>
              <a:t>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Service </a:t>
            </a:r>
            <a:r>
              <a:rPr lang="en-CA" dirty="0"/>
              <a:t>Canada maintains an administrative database of the location of in-person points-of-service across Canada.  This database includes postal codes located within 50km driving distance of each point-of-service.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estimated the average EVI of the population serviced by a Service Canada Centre, by linking the 2011 NHS information </a:t>
            </a:r>
            <a:r>
              <a:rPr lang="en-CA" dirty="0"/>
              <a:t>to </a:t>
            </a:r>
            <a:r>
              <a:rPr lang="en-CA" dirty="0" smtClean="0"/>
              <a:t>the Service </a:t>
            </a:r>
            <a:r>
              <a:rPr lang="en-CA" dirty="0"/>
              <a:t>Canada administrative </a:t>
            </a:r>
            <a:r>
              <a:rPr lang="en-CA" dirty="0" smtClean="0"/>
              <a:t>database using postal codes.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Advantages:</a:t>
            </a:r>
            <a:endParaRPr lang="en-CA" b="1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 smtClean="0"/>
              <a:t>Knowing </a:t>
            </a:r>
            <a:r>
              <a:rPr lang="en-CA" dirty="0"/>
              <a:t>the EVI of the population residing within 50 km of each </a:t>
            </a:r>
            <a:r>
              <a:rPr lang="en-CA" dirty="0" smtClean="0"/>
              <a:t>SCC;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 smtClean="0"/>
              <a:t>Providing </a:t>
            </a:r>
            <a:r>
              <a:rPr lang="en-CA" dirty="0"/>
              <a:t>information to local service centres about the demographic </a:t>
            </a:r>
            <a:r>
              <a:rPr lang="en-CA" dirty="0" smtClean="0"/>
              <a:t>of their </a:t>
            </a:r>
            <a:r>
              <a:rPr lang="en-CA" dirty="0"/>
              <a:t>clientele (residing within 50 km radius</a:t>
            </a:r>
            <a:r>
              <a:rPr lang="en-CA" dirty="0" smtClean="0"/>
              <a:t>);</a:t>
            </a:r>
            <a:endParaRPr lang="en-CA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dirty="0" smtClean="0"/>
              <a:t>Providing </a:t>
            </a:r>
            <a:r>
              <a:rPr lang="en-CA" dirty="0"/>
              <a:t>the evidence-based indicator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/>
              <a:t>for </a:t>
            </a:r>
            <a:r>
              <a:rPr lang="en-CA" dirty="0"/>
              <a:t>modernizing services for </a:t>
            </a:r>
            <a:r>
              <a:rPr lang="en-CA" dirty="0" smtClean="0"/>
              <a:t>clients.</a:t>
            </a:r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50606" y="846617"/>
            <a:ext cx="3918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b="1" dirty="0" smtClean="0"/>
              <a:t>EVI by Service </a:t>
            </a:r>
            <a:r>
              <a:rPr lang="en-CA" b="1" dirty="0"/>
              <a:t>Canada </a:t>
            </a:r>
            <a:r>
              <a:rPr lang="en-CA" b="1" dirty="0" smtClean="0"/>
              <a:t>Centre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996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0" y="1543791"/>
            <a:ext cx="8568952" cy="40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0773" y="926846"/>
            <a:ext cx="814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Does the E-vulnerability </a:t>
            </a:r>
            <a:r>
              <a:rPr lang="en-CA" dirty="0"/>
              <a:t>Index vary by Service Canada Center?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2055" y="5725391"/>
            <a:ext cx="746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  High e-vulnerability       Moderate e-vulnerability        Low e-vulnerability  </a:t>
            </a:r>
            <a:endParaRPr lang="en-CA" dirty="0"/>
          </a:p>
        </p:txBody>
      </p:sp>
      <p:sp>
        <p:nvSpPr>
          <p:cNvPr id="7" name="Ellipse 6"/>
          <p:cNvSpPr/>
          <p:nvPr/>
        </p:nvSpPr>
        <p:spPr>
          <a:xfrm>
            <a:off x="926523" y="5826929"/>
            <a:ext cx="155863" cy="16625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llipse 6"/>
          <p:cNvSpPr/>
          <p:nvPr/>
        </p:nvSpPr>
        <p:spPr>
          <a:xfrm>
            <a:off x="3092162" y="5816989"/>
            <a:ext cx="155863" cy="166255"/>
          </a:xfrm>
          <a:prstGeom prst="ellipse">
            <a:avLst/>
          </a:prstGeom>
          <a:solidFill>
            <a:srgbClr val="E4E4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Ellipse 6"/>
          <p:cNvSpPr/>
          <p:nvPr/>
        </p:nvSpPr>
        <p:spPr>
          <a:xfrm>
            <a:off x="5844884" y="5816990"/>
            <a:ext cx="155863" cy="1662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35287" y="162530"/>
            <a:ext cx="8136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91597"/>
              </p:ext>
            </p:extLst>
          </p:nvPr>
        </p:nvGraphicFramePr>
        <p:xfrm>
          <a:off x="457198" y="1500326"/>
          <a:ext cx="8229603" cy="2015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0912"/>
                <a:gridCol w="900665"/>
                <a:gridCol w="856515"/>
                <a:gridCol w="4441511"/>
              </a:tblGrid>
              <a:tr h="1100832">
                <a:tc>
                  <a:txBody>
                    <a:bodyPr/>
                    <a:lstStyle/>
                    <a:p>
                      <a:r>
                        <a:rPr lang="en-CA" sz="1400" b="0" dirty="0" smtClean="0"/>
                        <a:t>Service</a:t>
                      </a:r>
                      <a:r>
                        <a:rPr lang="en-CA" sz="1400" b="0" baseline="0" dirty="0" smtClean="0"/>
                        <a:t> Canada Centre:</a:t>
                      </a:r>
                    </a:p>
                    <a:p>
                      <a:pPr algn="ctr"/>
                      <a:r>
                        <a:rPr lang="en-CA" sz="1800" b="0" baseline="0" dirty="0" smtClean="0"/>
                        <a:t>Shoal Lake</a:t>
                      </a:r>
                    </a:p>
                    <a:p>
                      <a:pPr algn="ctr"/>
                      <a:r>
                        <a:rPr lang="en-CA" sz="1800" b="0" baseline="0" dirty="0" smtClean="0"/>
                        <a:t>(MB)</a:t>
                      </a:r>
                      <a:endParaRPr lang="en-CA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CA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b="0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200" b="1" dirty="0" smtClean="0"/>
                        <a:t>Certain socio-demographics characteristics </a:t>
                      </a:r>
                      <a:r>
                        <a:rPr lang="en-CA" sz="1200" b="1" baseline="0" dirty="0" smtClean="0"/>
                        <a:t> of the population living within 50 km radius of Shoal Lake Center</a:t>
                      </a:r>
                      <a:endParaRPr lang="en-CA" sz="1200" b="1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dirty="0" smtClean="0"/>
                        <a:t>High proportions</a:t>
                      </a:r>
                      <a:r>
                        <a:rPr lang="en-CA" sz="1200" b="0" baseline="0" dirty="0" smtClean="0"/>
                        <a:t> </a:t>
                      </a:r>
                      <a:r>
                        <a:rPr lang="en-CA" sz="1200" b="0" dirty="0" smtClean="0"/>
                        <a:t>of seniors in area</a:t>
                      </a:r>
                      <a:r>
                        <a:rPr lang="en-CA" sz="1200" b="0" baseline="0" dirty="0" smtClean="0"/>
                        <a:t> (23.2%)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baseline="0" dirty="0" smtClean="0"/>
                        <a:t>High low-income rate (28.8%)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baseline="0" dirty="0" smtClean="0"/>
                        <a:t>Highly rural population (99.8%)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High School Diploma (32.8%)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Recent Immigrant (1.9%)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0819">
                <a:tc gridSpan="2">
                  <a:txBody>
                    <a:bodyPr/>
                    <a:lstStyle/>
                    <a:p>
                      <a:r>
                        <a:rPr lang="en-CA" sz="1400" b="0" dirty="0" smtClean="0"/>
                        <a:t>Population within</a:t>
                      </a:r>
                      <a:r>
                        <a:rPr lang="en-CA" sz="1400" b="0" baseline="0" dirty="0" smtClean="0"/>
                        <a:t> 50km</a:t>
                      </a:r>
                      <a:endParaRPr lang="en-CA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/>
                        <a:t>8600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b="0" dirty="0" smtClean="0"/>
                    </a:p>
                  </a:txBody>
                  <a:tcPr/>
                </a:tc>
              </a:tr>
              <a:tr h="218982">
                <a:tc gridSpan="2">
                  <a:txBody>
                    <a:bodyPr/>
                    <a:lstStyle/>
                    <a:p>
                      <a:r>
                        <a:rPr lang="en-CA" sz="1400" dirty="0" smtClean="0"/>
                        <a:t>Average EVI score of population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0.52</a:t>
                      </a:r>
                      <a:endParaRPr lang="en-C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CA" sz="1400" dirty="0" smtClean="0"/>
                        <a:t>Population</a:t>
                      </a:r>
                      <a:r>
                        <a:rPr lang="en-CA" sz="1400" baseline="0" dirty="0" smtClean="0"/>
                        <a:t> with high vulnerability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1505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Shoal Lake service ca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04" y="1500326"/>
            <a:ext cx="1440160" cy="10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06706"/>
              </p:ext>
            </p:extLst>
          </p:nvPr>
        </p:nvGraphicFramePr>
        <p:xfrm>
          <a:off x="417522" y="3694143"/>
          <a:ext cx="8273204" cy="222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9425"/>
                <a:gridCol w="887682"/>
                <a:gridCol w="869930"/>
                <a:gridCol w="4456167"/>
              </a:tblGrid>
              <a:tr h="1152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Service</a:t>
                      </a:r>
                      <a:r>
                        <a:rPr lang="en-CA" sz="1400" baseline="0" dirty="0" smtClean="0"/>
                        <a:t> Canada Centre:</a:t>
                      </a:r>
                    </a:p>
                    <a:p>
                      <a:pPr algn="ctr"/>
                      <a:r>
                        <a:rPr lang="en-CA" sz="1800" b="0" dirty="0" smtClean="0"/>
                        <a:t>Winnipeg La </a:t>
                      </a:r>
                      <a:r>
                        <a:rPr lang="en-CA" sz="1800" b="0" dirty="0" err="1" smtClean="0"/>
                        <a:t>Verendrye</a:t>
                      </a:r>
                      <a:endParaRPr lang="en-CA" sz="1800" b="0" dirty="0" smtClean="0"/>
                    </a:p>
                    <a:p>
                      <a:pPr algn="ctr"/>
                      <a:r>
                        <a:rPr lang="en-CA" sz="1800" b="0" dirty="0" smtClean="0"/>
                        <a:t>(MB)</a:t>
                      </a:r>
                      <a:endParaRPr lang="en-CA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CA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b="0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200" b="1" dirty="0" smtClean="0"/>
                        <a:t>Certain socio-demographics characteristics </a:t>
                      </a:r>
                      <a:r>
                        <a:rPr lang="en-CA" sz="1200" b="1" baseline="0" dirty="0" smtClean="0"/>
                        <a:t> of the population living within 50 km radius of Winnipeg La </a:t>
                      </a:r>
                      <a:r>
                        <a:rPr lang="en-CA" sz="1200" b="1" baseline="0" dirty="0" err="1" smtClean="0"/>
                        <a:t>Verendrye</a:t>
                      </a:r>
                      <a:endParaRPr lang="en-CA" sz="1200" b="1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dirty="0" smtClean="0"/>
                        <a:t>Low proportions</a:t>
                      </a:r>
                      <a:r>
                        <a:rPr lang="en-CA" sz="1200" b="0" baseline="0" dirty="0" smtClean="0"/>
                        <a:t> </a:t>
                      </a:r>
                      <a:r>
                        <a:rPr lang="en-CA" sz="1200" b="0" dirty="0" smtClean="0"/>
                        <a:t>of seniors in area</a:t>
                      </a:r>
                      <a:r>
                        <a:rPr lang="en-CA" sz="1200" b="0" baseline="0" dirty="0" smtClean="0"/>
                        <a:t> (13.1%)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baseline="0" dirty="0" smtClean="0"/>
                        <a:t>Lower low-income rate (15.6%)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baseline="0" dirty="0" smtClean="0"/>
                        <a:t>Mostly urban population (90.6%)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CA" sz="1200" b="0" baseline="0" dirty="0" smtClean="0"/>
                        <a:t>No High School Diploma (20%)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CA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Recent Immigrant (8.5%) </a:t>
                      </a:r>
                    </a:p>
                    <a:p>
                      <a:endParaRPr lang="en-CA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r>
                        <a:rPr lang="en-CA" sz="1400" dirty="0" smtClean="0"/>
                        <a:t>Population within</a:t>
                      </a:r>
                      <a:r>
                        <a:rPr lang="en-CA" sz="1400" baseline="0" dirty="0" smtClean="0"/>
                        <a:t> 50km</a:t>
                      </a:r>
                      <a:endParaRPr lang="en-CA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754980</a:t>
                      </a:r>
                      <a:endParaRPr lang="en-CA" sz="14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b="0" dirty="0" smtClean="0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r>
                        <a:rPr lang="en-CA" sz="1400" dirty="0" smtClean="0"/>
                        <a:t>Average EVI score of population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0.37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6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r>
                        <a:rPr lang="en-CA" sz="1400" dirty="0" smtClean="0"/>
                        <a:t>Population</a:t>
                      </a:r>
                      <a:r>
                        <a:rPr lang="en-CA" sz="1400" baseline="0" dirty="0" smtClean="0"/>
                        <a:t> with high vulnerability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54740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78" y="3707428"/>
            <a:ext cx="148203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718" y="785062"/>
            <a:ext cx="354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dirty="0" smtClean="0"/>
              <a:t>Service </a:t>
            </a:r>
            <a:r>
              <a:rPr lang="en-CA" dirty="0"/>
              <a:t>Canada </a:t>
            </a:r>
            <a:r>
              <a:rPr lang="en-CA" dirty="0" smtClean="0"/>
              <a:t>Center – </a:t>
            </a:r>
            <a:r>
              <a:rPr lang="en-CA" dirty="0" smtClean="0">
                <a:hlinkClick r:id="rId4"/>
              </a:rPr>
              <a:t>Examples 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10882" y="243419"/>
            <a:ext cx="8136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Results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16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241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3367" y="-184870"/>
            <a:ext cx="30781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751">
            <a:off x="-1111859" y="4283536"/>
            <a:ext cx="35115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5114" y="5394816"/>
            <a:ext cx="2038390" cy="157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3425">
            <a:off x="-97924" y="4724098"/>
            <a:ext cx="35115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40750" y="178342"/>
            <a:ext cx="5015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2909" y="669115"/>
            <a:ext cx="512372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The e-vulnerability index (EVI) indicates </a:t>
            </a:r>
            <a:r>
              <a:rPr lang="en-CA" sz="1600" dirty="0" smtClean="0"/>
              <a:t>Service Canada’s clients who could </a:t>
            </a:r>
            <a:r>
              <a:rPr lang="en-CA" sz="1600" dirty="0"/>
              <a:t>be at a service disadvantage </a:t>
            </a:r>
            <a:r>
              <a:rPr lang="en-CA" sz="1600" dirty="0" smtClean="0"/>
              <a:t>with </a:t>
            </a:r>
            <a:r>
              <a:rPr lang="en-CA" sz="1600" dirty="0"/>
              <a:t>the move to digital services</a:t>
            </a:r>
            <a:r>
              <a:rPr lang="en-CA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The average individual EVI score nationwide is </a:t>
            </a:r>
            <a:r>
              <a:rPr lang="en-CA" sz="1600" dirty="0" smtClean="0"/>
              <a:t>0.38.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Some segments of the population are more susceptible to face challenges when using online services (including immigrants</a:t>
            </a:r>
            <a:r>
              <a:rPr lang="en-CA" sz="1600" dirty="0"/>
              <a:t> </a:t>
            </a:r>
            <a:r>
              <a:rPr lang="en-CA" sz="1600" dirty="0" smtClean="0"/>
              <a:t>and indigenous population).</a:t>
            </a:r>
            <a:endParaRPr lang="en-CA" sz="16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EVI </a:t>
            </a:r>
            <a:r>
              <a:rPr lang="en-US" sz="1600" dirty="0"/>
              <a:t>can be customized for different </a:t>
            </a:r>
            <a:r>
              <a:rPr lang="en-US" sz="1600" dirty="0" smtClean="0"/>
              <a:t>geographical areas and subgroups of </a:t>
            </a:r>
            <a:r>
              <a:rPr lang="en-US" sz="1600" dirty="0"/>
              <a:t>the population.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1600" dirty="0" smtClean="0"/>
              <a:t>It provides additional information </a:t>
            </a:r>
            <a:r>
              <a:rPr lang="en-CA" sz="1600" dirty="0"/>
              <a:t>to local SCCs about the demographic characteristics </a:t>
            </a:r>
            <a:r>
              <a:rPr lang="en-CA" sz="1600" dirty="0" smtClean="0"/>
              <a:t>of </a:t>
            </a:r>
            <a:r>
              <a:rPr lang="en-CA" sz="1600" dirty="0"/>
              <a:t>their clientele.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It supports informed design and delivery of service programs, particularly those that target specific segments of the Canadian population.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Upcoming update of the index using the new Census data (2016) and CIUS (2018).</a:t>
            </a:r>
          </a:p>
          <a:p>
            <a:pPr>
              <a:spcBef>
                <a:spcPts val="1200"/>
              </a:spcBef>
            </a:pPr>
            <a:endParaRPr lang="en-CA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808" y="227804"/>
            <a:ext cx="446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ontents 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788" y="782726"/>
            <a:ext cx="8229600" cy="57766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CA" sz="2400" b="1" dirty="0" smtClean="0"/>
              <a:t>Background </a:t>
            </a:r>
            <a:r>
              <a:rPr lang="en-CA" sz="2400" dirty="0" smtClean="0"/>
              <a:t> </a:t>
            </a:r>
          </a:p>
          <a:p>
            <a:pPr marL="285750" indent="-285750"/>
            <a:r>
              <a:rPr lang="en-CA" sz="2400" b="1" dirty="0" smtClean="0"/>
              <a:t>Creation of the Index of E-Vulnerability (EVI)</a:t>
            </a:r>
          </a:p>
          <a:p>
            <a:pPr marL="0" indent="0">
              <a:buFont typeface="Arial"/>
              <a:buNone/>
            </a:pPr>
            <a:r>
              <a:rPr lang="en-CA" sz="2400" dirty="0" smtClean="0"/>
              <a:t>	</a:t>
            </a:r>
            <a:r>
              <a:rPr lang="en-CA" sz="2000" dirty="0" smtClean="0"/>
              <a:t>- Challenges and Data sources</a:t>
            </a:r>
          </a:p>
          <a:p>
            <a:pPr marL="0" indent="0">
              <a:buFont typeface="Arial"/>
              <a:buNone/>
            </a:pPr>
            <a:r>
              <a:rPr lang="en-CA" sz="2000" dirty="0" smtClean="0"/>
              <a:t>	- Methodology </a:t>
            </a:r>
          </a:p>
          <a:p>
            <a:pPr marL="0" indent="0">
              <a:buFont typeface="Arial"/>
              <a:buNone/>
            </a:pPr>
            <a:r>
              <a:rPr lang="en-CA" sz="2000" dirty="0" smtClean="0"/>
              <a:t>	- How to read the index?</a:t>
            </a:r>
          </a:p>
          <a:p>
            <a:r>
              <a:rPr lang="en-CA" sz="2400" b="1" dirty="0" smtClean="0"/>
              <a:t>Analytical Results </a:t>
            </a:r>
          </a:p>
          <a:p>
            <a:pPr marL="0" indent="0">
              <a:buNone/>
            </a:pPr>
            <a:r>
              <a:rPr lang="en-CA" sz="2400" dirty="0" smtClean="0"/>
              <a:t>	</a:t>
            </a:r>
            <a:r>
              <a:rPr lang="en-CA" sz="2000" dirty="0" smtClean="0"/>
              <a:t>- </a:t>
            </a:r>
            <a:r>
              <a:rPr lang="en-CA" sz="2000" dirty="0"/>
              <a:t>EVI scores at the national </a:t>
            </a:r>
            <a:r>
              <a:rPr lang="en-CA" sz="2000" dirty="0" smtClean="0"/>
              <a:t>level</a:t>
            </a:r>
            <a:endParaRPr lang="en-CA" sz="2000" b="1" dirty="0" smtClean="0"/>
          </a:p>
          <a:p>
            <a:pPr marL="457200" lvl="1" indent="0">
              <a:buFont typeface="Arial"/>
              <a:buNone/>
            </a:pPr>
            <a:r>
              <a:rPr lang="en-CA" sz="2000" dirty="0" smtClean="0"/>
              <a:t>- EVI scores by different segments of the population across Canada</a:t>
            </a:r>
          </a:p>
          <a:p>
            <a:pPr marL="57150" indent="0">
              <a:buFont typeface="Arial"/>
              <a:buNone/>
            </a:pPr>
            <a:r>
              <a:rPr lang="en-CA" sz="2000" dirty="0" smtClean="0"/>
              <a:t>	- </a:t>
            </a:r>
            <a:r>
              <a:rPr lang="en-CA" sz="2000" dirty="0"/>
              <a:t>EVI by Service Canada Center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1800" dirty="0" smtClean="0"/>
              <a:t>Does the E-vulnerability Index vary by Service Canada Center?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1800" dirty="0" smtClean="0"/>
              <a:t>Service Canada Center – Examples </a:t>
            </a:r>
          </a:p>
          <a:p>
            <a:pPr marL="457200" lvl="1" indent="0">
              <a:buFont typeface="Arial"/>
              <a:buNone/>
            </a:pPr>
            <a:endParaRPr lang="en-CA" sz="2100" dirty="0" smtClean="0"/>
          </a:p>
          <a:p>
            <a:pPr marL="457200" lvl="1" indent="0">
              <a:buFont typeface="Arial"/>
              <a:buNone/>
            </a:pPr>
            <a:endParaRPr lang="en-CA" sz="1600" dirty="0" smtClean="0"/>
          </a:p>
          <a:p>
            <a:pPr marL="285750" indent="-285750"/>
            <a:endParaRPr lang="en-CA" sz="2000" dirty="0" smtClean="0"/>
          </a:p>
          <a:p>
            <a:pPr marL="285750" indent="-285750"/>
            <a:endParaRPr lang="en-CA" sz="20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sz="16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5857" y="1186234"/>
            <a:ext cx="7969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With </a:t>
            </a:r>
            <a:r>
              <a:rPr lang="en-CA" dirty="0"/>
              <a:t>the increase in Internet-related technologies and Internet use, </a:t>
            </a:r>
            <a:r>
              <a:rPr lang="en-CA" dirty="0" smtClean="0"/>
              <a:t>the </a:t>
            </a:r>
            <a:r>
              <a:rPr lang="en-CA" dirty="0"/>
              <a:t>Government of Canada is offering more and more services online. 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This shift is reinforced by the 2014 Treasury Board of Canada Policy on </a:t>
            </a:r>
            <a:r>
              <a:rPr lang="en-CA" dirty="0" smtClean="0"/>
              <a:t>Service </a:t>
            </a:r>
            <a:r>
              <a:rPr lang="en-CA" dirty="0"/>
              <a:t>which establishes the principle that Government of Canada’s services should be designed and delivered by considering client needs and feedback, and should be progressively e-enabled, not only to provide a better client service experience but also for efficiency purposes. 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Accordingly, many services (e.g. the Employment Insurance application process) are now being provided online by Service Canada </a:t>
            </a:r>
            <a:r>
              <a:rPr lang="en-CA" dirty="0" smtClean="0"/>
              <a:t>and </a:t>
            </a:r>
            <a:r>
              <a:rPr lang="en-CA" dirty="0"/>
              <a:t>a great number of Canadians are benefiting from the resulting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40657" y="442452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7332" y="1198800"/>
            <a:ext cx="79690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However, some segments of the population are likely to experience financial, attitudinal and/or skill-based barriers </a:t>
            </a:r>
            <a:r>
              <a:rPr lang="en-CA" sz="1600" dirty="0" smtClean="0"/>
              <a:t>when using government’s online services.</a:t>
            </a:r>
          </a:p>
          <a:p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These so-called </a:t>
            </a:r>
            <a:r>
              <a:rPr lang="en-CA" sz="1600" b="1" dirty="0"/>
              <a:t>“e-vulnerable” </a:t>
            </a:r>
            <a:r>
              <a:rPr lang="en-CA" sz="1600" dirty="0"/>
              <a:t>individuals will need different kinds of support to answer their </a:t>
            </a:r>
            <a:r>
              <a:rPr lang="en-CA" sz="1600" dirty="0" smtClean="0"/>
              <a:t>needs.</a:t>
            </a:r>
          </a:p>
          <a:p>
            <a:endParaRPr lang="en-CA" dirty="0" smtClean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CA" sz="1600" dirty="0"/>
              <a:t>In light of this, Service Canada remains committed to providing an in-person option for service delivery throughout Canada (known as the in-person point-of-service “footprint</a:t>
            </a:r>
            <a:r>
              <a:rPr lang="en-CA" sz="1600" dirty="0" smtClean="0"/>
              <a:t>”).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FF0000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CA" sz="1600" dirty="0"/>
              <a:t>Totally, more than </a:t>
            </a:r>
            <a:r>
              <a:rPr lang="en-CA" sz="1600" dirty="0" smtClean="0"/>
              <a:t>500 </a:t>
            </a:r>
            <a:r>
              <a:rPr lang="en-CA" sz="1600" dirty="0"/>
              <a:t>Service Canada Centres (SCCs) across Canada </a:t>
            </a:r>
            <a:r>
              <a:rPr lang="en-CA" sz="1600" dirty="0" smtClean="0"/>
              <a:t>provide a </a:t>
            </a:r>
            <a:r>
              <a:rPr lang="en-CA" sz="1600" dirty="0"/>
              <a:t>wide range of g</a:t>
            </a:r>
            <a:r>
              <a:rPr lang="en-CA" sz="1600" dirty="0" smtClean="0"/>
              <a:t>overnment programs </a:t>
            </a:r>
            <a:r>
              <a:rPr lang="en-CA" sz="1600" dirty="0"/>
              <a:t>and </a:t>
            </a:r>
            <a:r>
              <a:rPr lang="en-CA" sz="1600" dirty="0" smtClean="0"/>
              <a:t>services to Canadians, </a:t>
            </a:r>
            <a:r>
              <a:rPr lang="en-CA" sz="1600" dirty="0"/>
              <a:t>including Employment Insurance, Canada Pension Plan, Old Age Security, </a:t>
            </a:r>
            <a:r>
              <a:rPr lang="en-CA" sz="1600" dirty="0" smtClean="0"/>
              <a:t>Passport, etc.. </a:t>
            </a:r>
            <a:endParaRPr lang="en-CA" sz="16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It </a:t>
            </a:r>
            <a:r>
              <a:rPr lang="en-CA" sz="1600" dirty="0"/>
              <a:t>is important, therefore, that Service Canada has access to measures of e-vulnerability to inform its Service Delivery and Service Transformation Strategies</a:t>
            </a:r>
            <a:r>
              <a:rPr lang="en-CA" sz="1600" dirty="0" smtClean="0"/>
              <a:t>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21" y="3260501"/>
            <a:ext cx="2555985" cy="16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0103" y="556752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(cont’d)</a:t>
            </a:r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7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103" y="825579"/>
            <a:ext cx="796904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SOLUTION: </a:t>
            </a:r>
            <a:r>
              <a:rPr lang="en-CA" dirty="0"/>
              <a:t>To answer the need of information on e-vulnerable population segments, Service Research </a:t>
            </a:r>
            <a:r>
              <a:rPr lang="en-CA" dirty="0" smtClean="0"/>
              <a:t>Division </a:t>
            </a:r>
            <a:r>
              <a:rPr lang="en-CA" dirty="0"/>
              <a:t>within ESDC has developed an index </a:t>
            </a:r>
            <a:r>
              <a:rPr lang="en-CA" dirty="0" smtClean="0"/>
              <a:t>of 	e-vulnerability (EVI</a:t>
            </a:r>
            <a:r>
              <a:rPr lang="en-CA" dirty="0"/>
              <a:t>) for each of the Service Canada Center (SCC).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DEFINITION: </a:t>
            </a:r>
            <a:r>
              <a:rPr lang="en-CA" dirty="0" smtClean="0"/>
              <a:t>The EVI measures </a:t>
            </a:r>
            <a:r>
              <a:rPr lang="en-CA" dirty="0"/>
              <a:t>the extent to which </a:t>
            </a:r>
            <a:r>
              <a:rPr lang="en-CA" dirty="0" smtClean="0"/>
              <a:t>some </a:t>
            </a:r>
            <a:r>
              <a:rPr lang="en-CA" dirty="0"/>
              <a:t>individuals will be at a service disadvantage with the digitization of </a:t>
            </a:r>
            <a:r>
              <a:rPr lang="en-CA" dirty="0" smtClean="0"/>
              <a:t>services. The index measures three dimensions of cyber vulnerability: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b="1" dirty="0" smtClean="0"/>
              <a:t>Internet Access:</a:t>
            </a:r>
            <a:r>
              <a:rPr lang="en-CA" dirty="0"/>
              <a:t> </a:t>
            </a:r>
            <a:r>
              <a:rPr lang="en-CA" sz="1600" dirty="0"/>
              <a:t>The access dimension measures whether or not individuals have </a:t>
            </a:r>
            <a:r>
              <a:rPr lang="en-CA" sz="1600" dirty="0" smtClean="0"/>
              <a:t>					 the </a:t>
            </a:r>
            <a:r>
              <a:rPr lang="en-CA" sz="1600" b="1" i="1" dirty="0"/>
              <a:t>means</a:t>
            </a:r>
            <a:r>
              <a:rPr lang="en-CA" sz="1600" dirty="0"/>
              <a:t> (financial, material) to benefit from </a:t>
            </a:r>
            <a:r>
              <a:rPr lang="en-CA" sz="1600" dirty="0" smtClean="0"/>
              <a:t>available		                                   				 technologies.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b="1" dirty="0" smtClean="0"/>
              <a:t>Comfortability:  </a:t>
            </a:r>
            <a:r>
              <a:rPr lang="en-CA" sz="1600" dirty="0" smtClean="0"/>
              <a:t>The </a:t>
            </a:r>
            <a:r>
              <a:rPr lang="en-CA" sz="1600" i="1" dirty="0"/>
              <a:t>comfortability </a:t>
            </a:r>
            <a:r>
              <a:rPr lang="en-CA" sz="1600" dirty="0"/>
              <a:t>dimension relates to the </a:t>
            </a:r>
            <a:r>
              <a:rPr lang="en-CA" sz="1600" b="1" i="1" dirty="0"/>
              <a:t>willingness</a:t>
            </a:r>
            <a:r>
              <a:rPr lang="en-CA" sz="1600" dirty="0"/>
              <a:t> or </a:t>
            </a:r>
            <a:r>
              <a:rPr lang="en-CA" sz="1600" b="1" i="1" dirty="0" smtClean="0"/>
              <a:t>desire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/>
              <a:t>	</a:t>
            </a:r>
            <a:r>
              <a:rPr lang="en-CA" sz="1600" dirty="0" smtClean="0"/>
              <a:t>			of individuals </a:t>
            </a:r>
            <a:r>
              <a:rPr lang="en-CA" sz="1600" dirty="0"/>
              <a:t>to use </a:t>
            </a:r>
            <a:r>
              <a:rPr lang="en-CA" sz="1600" dirty="0" smtClean="0"/>
              <a:t>technologies.</a:t>
            </a:r>
          </a:p>
          <a:p>
            <a:pPr marL="742950" lvl="1" indent="-285750">
              <a:buFont typeface="Calibri" panose="020F0502020204030204" pitchFamily="34" charset="0"/>
              <a:buChar char="‒"/>
              <a:tabLst>
                <a:tab pos="717550" algn="l"/>
              </a:tabLst>
            </a:pPr>
            <a:r>
              <a:rPr lang="en-CA" b="1" dirty="0" smtClean="0"/>
              <a:t>Competencies:</a:t>
            </a:r>
            <a:r>
              <a:rPr lang="en-CA" sz="1600" dirty="0" smtClean="0"/>
              <a:t>   The </a:t>
            </a:r>
            <a:r>
              <a:rPr lang="en-CA" sz="1600" dirty="0"/>
              <a:t>skills/competencies dimension captures whether or not </a:t>
            </a:r>
            <a:r>
              <a:rPr lang="en-CA" sz="1600" dirty="0" smtClean="0"/>
              <a:t>						individuals </a:t>
            </a:r>
            <a:r>
              <a:rPr lang="en-CA" sz="1600" dirty="0"/>
              <a:t>have the necessary </a:t>
            </a:r>
            <a:r>
              <a:rPr lang="en-CA" sz="1600" b="1" i="1" dirty="0"/>
              <a:t>abilities</a:t>
            </a:r>
            <a:r>
              <a:rPr lang="en-CA" sz="1600" dirty="0"/>
              <a:t> and </a:t>
            </a:r>
            <a:r>
              <a:rPr lang="en-CA" sz="1600" b="1" i="1" dirty="0"/>
              <a:t>knowledge</a:t>
            </a:r>
            <a:r>
              <a:rPr lang="en-CA" sz="1600" dirty="0"/>
              <a:t> to take </a:t>
            </a:r>
            <a:r>
              <a:rPr lang="en-CA" sz="1600" dirty="0" smtClean="0"/>
              <a:t>				</a:t>
            </a:r>
            <a:r>
              <a:rPr lang="en-CA" sz="1600" dirty="0"/>
              <a:t> </a:t>
            </a:r>
            <a:r>
              <a:rPr lang="en-CA" sz="1600" dirty="0" smtClean="0"/>
              <a:t>         advantage </a:t>
            </a:r>
            <a:r>
              <a:rPr lang="en-CA" sz="1600" dirty="0"/>
              <a:t>of the </a:t>
            </a:r>
            <a:r>
              <a:rPr lang="en-CA" sz="1600" dirty="0" smtClean="0"/>
              <a:t>technologies</a:t>
            </a:r>
            <a:r>
              <a:rPr lang="en-CA" sz="1600" dirty="0"/>
              <a:t>.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ADVANTAGE:</a:t>
            </a:r>
            <a:r>
              <a:rPr lang="en-CA" dirty="0" smtClean="0"/>
              <a:t> This </a:t>
            </a:r>
            <a:r>
              <a:rPr lang="en-CA" dirty="0"/>
              <a:t>information will enable </a:t>
            </a:r>
            <a:r>
              <a:rPr lang="en-CA" dirty="0" smtClean="0"/>
              <a:t>the </a:t>
            </a:r>
            <a:r>
              <a:rPr lang="en-CA" dirty="0"/>
              <a:t>Government of </a:t>
            </a:r>
            <a:r>
              <a:rPr lang="en-CA" dirty="0" smtClean="0"/>
              <a:t>Canada </a:t>
            </a:r>
            <a:r>
              <a:rPr lang="en-CA" dirty="0"/>
              <a:t>to identify  Service Canada Centres that are servicing more e-vulnerable Canadians.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80103" y="224112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(cont’d)</a:t>
            </a:r>
            <a:r>
              <a:rPr lang="en-CA" sz="2400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9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1" y="1614785"/>
            <a:ext cx="8096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/>
              <a:t>This measure of e-vulnerability refers to the concept of “digital divide”.</a:t>
            </a:r>
          </a:p>
          <a:p>
            <a:endParaRPr lang="en-CA" dirty="0" smtClean="0"/>
          </a:p>
          <a:p>
            <a:r>
              <a:rPr lang="en-CA" dirty="0" smtClean="0"/>
              <a:t>The concept of digital divide has been conceived </a:t>
            </a:r>
            <a:r>
              <a:rPr lang="en-CA" dirty="0"/>
              <a:t>by </a:t>
            </a:r>
            <a:r>
              <a:rPr lang="en-CA" dirty="0" err="1"/>
              <a:t>Husing</a:t>
            </a:r>
            <a:r>
              <a:rPr lang="en-CA" dirty="0"/>
              <a:t> and </a:t>
            </a:r>
            <a:r>
              <a:rPr lang="en-CA" dirty="0" err="1"/>
              <a:t>Selhofer</a:t>
            </a:r>
            <a:r>
              <a:rPr lang="en-CA" dirty="0"/>
              <a:t> (2002) as the “</a:t>
            </a:r>
            <a:r>
              <a:rPr lang="en-CA" i="1" dirty="0"/>
              <a:t>gap between citizens from different socio-economic backgrounds with regard to their opportunities and abilities to access and use information and communication technologies</a:t>
            </a:r>
            <a:r>
              <a:rPr lang="en-CA" dirty="0"/>
              <a:t> …”.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There </a:t>
            </a:r>
            <a:r>
              <a:rPr lang="en-CA" dirty="0"/>
              <a:t>has been significant research dedicated to understanding the digital divide and identifying ways to effectively measure it </a:t>
            </a:r>
            <a:r>
              <a:rPr lang="en-CA" dirty="0" smtClean="0"/>
              <a:t>(</a:t>
            </a:r>
            <a:r>
              <a:rPr lang="en-CA" dirty="0"/>
              <a:t>Barzillai-Nahon, </a:t>
            </a:r>
            <a:r>
              <a:rPr lang="en-CA" dirty="0" smtClean="0"/>
              <a:t>2006).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55412" y="646197"/>
            <a:ext cx="51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(cont’d)</a:t>
            </a:r>
            <a:r>
              <a:rPr lang="en-CA" sz="2400" dirty="0"/>
              <a:t> 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32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082" y="286172"/>
            <a:ext cx="5381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ndex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E-Vulnerability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95" y="713745"/>
            <a:ext cx="292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b="1" dirty="0"/>
              <a:t>Challenges </a:t>
            </a:r>
            <a:r>
              <a:rPr lang="en-CA" b="1" dirty="0" smtClean="0"/>
              <a:t>and Data sources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082" y="1094443"/>
            <a:ext cx="84074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Data pertaining to the Internet readiness of the overall Canadian population is primarily collected through </a:t>
            </a:r>
            <a:r>
              <a:rPr lang="en-CA" dirty="0" smtClean="0"/>
              <a:t>the following surveys:</a:t>
            </a:r>
          </a:p>
          <a:p>
            <a:pPr lvl="1"/>
            <a:r>
              <a:rPr lang="en-CA" b="1" dirty="0" smtClean="0"/>
              <a:t>	</a:t>
            </a:r>
          </a:p>
          <a:p>
            <a:pPr marL="1160463" lvl="2" indent="92075">
              <a:buFont typeface="Arial" panose="020B0604020202020204" pitchFamily="34" charset="0"/>
              <a:buChar char="•"/>
              <a:tabLst>
                <a:tab pos="1520825" algn="l"/>
              </a:tabLst>
            </a:pPr>
            <a:r>
              <a:rPr lang="en-CA" dirty="0" smtClean="0"/>
              <a:t>	</a:t>
            </a:r>
            <a:r>
              <a:rPr lang="en-CA" b="1" dirty="0" smtClean="0"/>
              <a:t>Canadian </a:t>
            </a:r>
            <a:r>
              <a:rPr lang="en-CA" b="1" dirty="0"/>
              <a:t>Internet Use Survey </a:t>
            </a:r>
            <a:endParaRPr lang="en-CA" dirty="0" smtClean="0"/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Last </a:t>
            </a:r>
            <a:r>
              <a:rPr lang="en-CA" sz="1600" dirty="0"/>
              <a:t>conducted in 2012 by Statistics Canada, new data in 2018;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Observations </a:t>
            </a:r>
            <a:r>
              <a:rPr lang="en-CA" sz="1600" dirty="0"/>
              <a:t>collected from 22,615 individuals aged 16 and older;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The </a:t>
            </a:r>
            <a:r>
              <a:rPr lang="en-CA" sz="1600" dirty="0"/>
              <a:t>CIUS includes a set of questions identifying increasingly advanced </a:t>
            </a:r>
            <a:r>
              <a:rPr lang="en-CA" sz="1600" dirty="0" smtClean="0"/>
              <a:t>tasks  that </a:t>
            </a:r>
            <a:r>
              <a:rPr lang="en-CA" sz="1600" dirty="0"/>
              <a:t>individuals can perform using the Internet, from sending </a:t>
            </a:r>
            <a:r>
              <a:rPr lang="en-CA" sz="1600" dirty="0" smtClean="0"/>
              <a:t>and receiving </a:t>
            </a:r>
            <a:r>
              <a:rPr lang="en-CA" sz="1600" dirty="0"/>
              <a:t>email to selling goods and services online;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/>
              <a:t> </a:t>
            </a:r>
            <a:r>
              <a:rPr lang="en-CA" sz="1600" dirty="0" smtClean="0"/>
              <a:t>Questions </a:t>
            </a:r>
            <a:r>
              <a:rPr lang="en-CA" sz="1600" dirty="0"/>
              <a:t>in the CIUS are related to “Internet Access” and “Comfortability”.</a:t>
            </a:r>
          </a:p>
          <a:p>
            <a:pPr lvl="2"/>
            <a:r>
              <a:rPr lang="en-CA" sz="1600" dirty="0" smtClean="0"/>
              <a:t>			</a:t>
            </a:r>
            <a:endParaRPr lang="en-CA" dirty="0" smtClean="0"/>
          </a:p>
          <a:p>
            <a:pPr marL="893763" lvl="2" algn="ctr">
              <a:buFont typeface="Arial" panose="020B0604020202020204" pitchFamily="34" charset="0"/>
              <a:buChar char="•"/>
            </a:pPr>
            <a:r>
              <a:rPr lang="en-CA" dirty="0" smtClean="0"/>
              <a:t>       </a:t>
            </a:r>
            <a:r>
              <a:rPr lang="en-CA" b="1" dirty="0" smtClean="0"/>
              <a:t>Programme </a:t>
            </a:r>
            <a:r>
              <a:rPr lang="en-CA" b="1" dirty="0"/>
              <a:t>f</a:t>
            </a:r>
            <a:r>
              <a:rPr lang="en-CA" b="1" dirty="0" smtClean="0"/>
              <a:t>or </a:t>
            </a:r>
            <a:r>
              <a:rPr lang="en-CA" b="1" dirty="0"/>
              <a:t>t</a:t>
            </a:r>
            <a:r>
              <a:rPr lang="en-CA" b="1" dirty="0" smtClean="0"/>
              <a:t>he </a:t>
            </a:r>
            <a:r>
              <a:rPr lang="en-CA" b="1" dirty="0"/>
              <a:t>International Assessment of Adult </a:t>
            </a:r>
            <a:r>
              <a:rPr lang="en-CA" b="1" dirty="0" smtClean="0"/>
              <a:t>Competencies</a:t>
            </a:r>
            <a:endParaRPr lang="en-CA" dirty="0" smtClean="0"/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Last conducted </a:t>
            </a:r>
            <a:r>
              <a:rPr lang="en-CA" sz="1600" dirty="0"/>
              <a:t>in 2012 by Statistics </a:t>
            </a:r>
            <a:r>
              <a:rPr lang="en-CA" sz="1600" dirty="0" smtClean="0"/>
              <a:t>Canada;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Observations collected from 25,267 individuals aged 16 to 65;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The </a:t>
            </a:r>
            <a:r>
              <a:rPr lang="en-CA" sz="1600" dirty="0"/>
              <a:t>PIAAC assesses not only respondent’s computer literacy, but </a:t>
            </a:r>
            <a:r>
              <a:rPr lang="en-CA" sz="1600" dirty="0" smtClean="0"/>
              <a:t>also </a:t>
            </a:r>
            <a:r>
              <a:rPr lang="en-CA" sz="1600" dirty="0"/>
              <a:t>the ability to solve problems in a technology-rich environment (PS-TRE</a:t>
            </a:r>
            <a:r>
              <a:rPr lang="en-CA" sz="1600" dirty="0" smtClean="0"/>
              <a:t>);</a:t>
            </a:r>
          </a:p>
          <a:p>
            <a:pPr marL="1657350" lvl="3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Questions in the PIAAC are related </a:t>
            </a:r>
            <a:r>
              <a:rPr lang="en-CA" sz="1600" dirty="0"/>
              <a:t>to Internet “</a:t>
            </a:r>
            <a:r>
              <a:rPr lang="en-CA" sz="1600" b="1" dirty="0"/>
              <a:t>Competencies</a:t>
            </a:r>
            <a:r>
              <a:rPr lang="en-CA" sz="1600" dirty="0"/>
              <a:t>”.</a:t>
            </a:r>
          </a:p>
          <a:p>
            <a:pPr lvl="1"/>
            <a:r>
              <a:rPr lang="en-CA" sz="1600" dirty="0" smtClean="0"/>
              <a:t> </a:t>
            </a:r>
            <a:endParaRPr lang="en-CA" sz="1600" b="1" dirty="0" smtClean="0"/>
          </a:p>
          <a:p>
            <a:endParaRPr lang="en-CA" dirty="0"/>
          </a:p>
          <a:p>
            <a:endParaRPr lang="en-CA" b="1" dirty="0"/>
          </a:p>
          <a:p>
            <a:endParaRPr lang="en-CA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497595" y="2525844"/>
            <a:ext cx="1221314" cy="88490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CIUS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497595" y="4408258"/>
            <a:ext cx="1221314" cy="90467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PIAAC</a:t>
            </a: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406" y="1424337"/>
            <a:ext cx="73446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Neither </a:t>
            </a:r>
            <a:r>
              <a:rPr lang="en-CA" dirty="0"/>
              <a:t>of </a:t>
            </a:r>
            <a:r>
              <a:rPr lang="en-CA" dirty="0" smtClean="0"/>
              <a:t>those two </a:t>
            </a:r>
            <a:r>
              <a:rPr lang="en-CA" dirty="0"/>
              <a:t>surveys has enough sample size to generate reliable information at the Service Canada Centre level.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/>
              <a:t>To address this issue, our solution was to recreate </a:t>
            </a:r>
            <a:r>
              <a:rPr lang="en-CA" dirty="0" smtClean="0"/>
              <a:t>those three dimensions of e-vulnerability (Access, Comfort and Competencies) for </a:t>
            </a:r>
            <a:r>
              <a:rPr lang="en-CA" dirty="0"/>
              <a:t>each respondent in the National Household </a:t>
            </a:r>
            <a:r>
              <a:rPr lang="en-CA" dirty="0" smtClean="0"/>
              <a:t>Survey (</a:t>
            </a:r>
            <a:r>
              <a:rPr lang="en-CA" dirty="0"/>
              <a:t>NHS). </a:t>
            </a:r>
          </a:p>
          <a:p>
            <a:endParaRPr lang="en-CA" b="1" dirty="0"/>
          </a:p>
          <a:p>
            <a:pPr marL="1703388" lvl="3" indent="-363538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/>
              <a:t>2011 NHS covered 4.5 million dwellings and 6.7 million Canadians.  </a:t>
            </a:r>
            <a:r>
              <a:rPr lang="en-CA" dirty="0" smtClean="0"/>
              <a:t>Though </a:t>
            </a:r>
            <a:r>
              <a:rPr lang="en-CA" dirty="0"/>
              <a:t>the NHS collects a wide array of demographic and socio- economic information</a:t>
            </a:r>
            <a:r>
              <a:rPr lang="en-CA" b="1" i="1" dirty="0" smtClean="0"/>
              <a:t>, </a:t>
            </a:r>
            <a:r>
              <a:rPr lang="en-CA" b="1" i="1" dirty="0"/>
              <a:t>it does not include any questions relating to </a:t>
            </a:r>
            <a:r>
              <a:rPr lang="en-CA" b="1" i="1" dirty="0" smtClean="0"/>
              <a:t>Internet use </a:t>
            </a:r>
            <a:r>
              <a:rPr lang="en-CA" b="1" i="1" dirty="0"/>
              <a:t>or </a:t>
            </a:r>
            <a:r>
              <a:rPr lang="en-CA" b="1" i="1" dirty="0" smtClean="0"/>
              <a:t>skills</a:t>
            </a:r>
            <a:r>
              <a:rPr lang="en-CA" i="1" dirty="0" smtClean="0"/>
              <a:t>.</a:t>
            </a:r>
            <a:endParaRPr lang="en-CA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b="1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87421" y="396913"/>
            <a:ext cx="5553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Index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E-Vulnerability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720" y="817485"/>
            <a:ext cx="289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b="1" dirty="0"/>
              <a:t>Challenges </a:t>
            </a:r>
            <a:r>
              <a:rPr lang="en-CA" b="1" dirty="0" smtClean="0"/>
              <a:t>and </a:t>
            </a:r>
            <a:r>
              <a:rPr lang="en-CA" b="1" dirty="0"/>
              <a:t>D</a:t>
            </a:r>
            <a:r>
              <a:rPr lang="en-CA" b="1" dirty="0" smtClean="0"/>
              <a:t>ata sources</a:t>
            </a:r>
            <a:endParaRPr lang="en-CA" b="1" dirty="0"/>
          </a:p>
        </p:txBody>
      </p:sp>
      <p:sp>
        <p:nvSpPr>
          <p:cNvPr id="6" name="Flowchart: Magnetic Disk 3"/>
          <p:cNvSpPr/>
          <p:nvPr/>
        </p:nvSpPr>
        <p:spPr>
          <a:xfrm>
            <a:off x="974336" y="2950234"/>
            <a:ext cx="1186971" cy="101325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NHS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5" y="1297848"/>
            <a:ext cx="7239000" cy="3407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23886" y="876213"/>
            <a:ext cx="3596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b="1" dirty="0" smtClean="0"/>
              <a:t>Methodology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530408" y="212152"/>
            <a:ext cx="6393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Index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E-Vulnerability</a:t>
            </a:r>
            <a:endParaRPr lang="en-CA" sz="20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874" y="5100358"/>
            <a:ext cx="789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 EVI </a:t>
            </a:r>
            <a:r>
              <a:rPr lang="en-CA" sz="1600" b="1" dirty="0"/>
              <a:t>and </a:t>
            </a:r>
            <a:r>
              <a:rPr lang="en-CA" sz="1600" b="1" dirty="0" smtClean="0"/>
              <a:t>sub-index were created </a:t>
            </a:r>
            <a:r>
              <a:rPr lang="en-CA" sz="1600" b="1" dirty="0"/>
              <a:t>using factor analysis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Each </a:t>
            </a:r>
            <a:r>
              <a:rPr lang="en-CA" sz="1600" dirty="0"/>
              <a:t>sub-index is a weighted score of a number of indicators 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CA" sz="1600" dirty="0" smtClean="0"/>
              <a:t>The </a:t>
            </a:r>
            <a:r>
              <a:rPr lang="en-CA" sz="1600" dirty="0"/>
              <a:t>EVI is a weighted score of the </a:t>
            </a:r>
            <a:r>
              <a:rPr lang="en-CA" sz="1600" dirty="0" smtClean="0"/>
              <a:t>sub-indices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sz="1600" b="1" dirty="0"/>
              <a:t>Models account for observed regional variations  (Small Area estimation techniques</a:t>
            </a:r>
            <a:r>
              <a:rPr lang="en-CA" sz="1600" b="1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595" y="4703551"/>
            <a:ext cx="3630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 smtClean="0"/>
              <a:t>*PS-TRE: problem </a:t>
            </a:r>
            <a:r>
              <a:rPr lang="en-CA" sz="1100" dirty="0"/>
              <a:t>solving in technology-rich </a:t>
            </a:r>
            <a:r>
              <a:rPr lang="en-CA" sz="1100" dirty="0" smtClean="0"/>
              <a:t>environments</a:t>
            </a:r>
            <a:endParaRPr lang="en-CA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3811217" y="3193439"/>
            <a:ext cx="201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/>
              <a:t>*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958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ur Palette 1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Truc" ma:contentTypeID="0x0101004B9DE00CD6BF494E8621095E7F111E35004F74A9B650681B41AF60680931644FF8" ma:contentTypeVersion="38" ma:contentTypeDescription="ContTrucD" ma:contentTypeScope="" ma:versionID="06d894131a5b51e5018a3d3b80897f3d">
  <xsd:schema xmlns:xsd="http://www.w3.org/2001/XMLSchema" xmlns:xs="http://www.w3.org/2001/XMLSchema" xmlns:p="http://schemas.microsoft.com/office/2006/metadata/properties" xmlns:ns1="http://schemas.microsoft.com/sharepoint/v3" xmlns:ns2="4f810ac0-7940-4b47-8510-ccc18747f341" xmlns:ns3="aeabe285-28c2-4b4a-a8cd-631679229c94" xmlns:ns4="http://schemas.microsoft.com/sharepoint/v4" targetNamespace="http://schemas.microsoft.com/office/2006/metadata/properties" ma:root="true" ma:fieldsID="457b7fe014ac0dad4a48e1791a399ad9" ns1:_="" ns2:_="" ns3:_="" ns4:_="">
    <xsd:import namespace="http://schemas.microsoft.com/sharepoint/v3"/>
    <xsd:import namespace="4f810ac0-7940-4b47-8510-ccc18747f341"/>
    <xsd:import namespace="aeabe285-28c2-4b4a-a8cd-631679229c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lpServices"/>
                <xsd:element ref="ns3:PgResponsibleResponsable" minOccurs="0"/>
                <xsd:element ref="ns2:TxtResumeE"/>
                <xsd:element ref="ns2:TxtResumeF"/>
                <xsd:element ref="ns2:TxtMotClef" minOccurs="0"/>
                <xsd:element ref="ns2:NbDuree"/>
                <xsd:element ref="ns2:ChkNouveauEmp" minOccurs="0"/>
                <xsd:element ref="ns2:ChLocationEmplacement"/>
                <xsd:element ref="ns2:C_ClpServices" minOccurs="0"/>
                <xsd:element ref="ns2:ChkTraitementInitial" minOccurs="0"/>
                <xsd:element ref="ns2:NbVers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hidden="true" ma:internalName="_vti_ItemHoldRecordStatus" ma:readOnly="true">
      <xsd:simpleType>
        <xsd:restriction base="dms:Unknown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0ac0-7940-4b47-8510-ccc18747f341" elementFormDefault="qualified">
    <xsd:import namespace="http://schemas.microsoft.com/office/2006/documentManagement/types"/>
    <xsd:import namespace="http://schemas.microsoft.com/office/infopath/2007/PartnerControls"/>
    <xsd:element name="ClpServices" ma:index="2" ma:displayName="ClpServices" ma:description="ClpServicesD" ma:list="{34A2CCC2-8655-4786-B8EE-4A9DDB8FA9D0}" ma:internalName="ClpServices" ma:showField="Title" ma:web="aeabe285-28c2-4b4a-a8cd-631679229c94">
      <xsd:simpleType>
        <xsd:restriction base="dms:Lookup"/>
      </xsd:simpleType>
    </xsd:element>
    <xsd:element name="TxtResumeE" ma:index="4" ma:displayName="TxtResumeE" ma:description="TxtResumeED" ma:internalName="TxtResumeE">
      <xsd:simpleType>
        <xsd:restriction base="dms:Text">
          <xsd:maxLength value="150"/>
        </xsd:restriction>
      </xsd:simpleType>
    </xsd:element>
    <xsd:element name="TxtResumeF" ma:index="5" ma:displayName="TxtResumeF" ma:description="TxtResumeFD" ma:internalName="TxtResumeF">
      <xsd:simpleType>
        <xsd:restriction base="dms:Text">
          <xsd:maxLength value="150"/>
        </xsd:restriction>
      </xsd:simpleType>
    </xsd:element>
    <xsd:element name="TxtMotClef" ma:index="6" nillable="true" ma:displayName="TxtMotClef" ma:description="TxtMotClefD" ma:internalName="TxtMotClef">
      <xsd:simpleType>
        <xsd:restriction base="dms:Text">
          <xsd:maxLength value="255"/>
        </xsd:restriction>
      </xsd:simpleType>
    </xsd:element>
    <xsd:element name="NbDuree" ma:index="7" ma:displayName="NbDuree" ma:decimals="0" ma:default="12" ma:description="NbDureeD" ma:internalName="NbDuree" ma:percentage="FALSE">
      <xsd:simpleType>
        <xsd:restriction base="dms:Number">
          <xsd:maxInclusive value="24"/>
          <xsd:minInclusive value="3"/>
        </xsd:restriction>
      </xsd:simpleType>
    </xsd:element>
    <xsd:element name="ChkNouveauEmp" ma:index="8" nillable="true" ma:displayName="ChkNouveauEmp" ma:default="0" ma:description="ChkNouveauEmpD" ma:internalName="ChkNouveauEmp">
      <xsd:simpleType>
        <xsd:restriction base="dms:Boolean"/>
      </xsd:simpleType>
    </xsd:element>
    <xsd:element name="ChLocationEmplacement" ma:index="9" ma:displayName="ChLocationEmplacement" ma:default="Client Library / Bibliothèque client" ma:description="ChLocationEmplacementD" ma:format="Dropdown" ma:internalName="ChLocationEmplacement">
      <xsd:simpleType>
        <xsd:restriction base="dms:Choice">
          <xsd:enumeration value="Client Library / Bibliothèque client"/>
          <xsd:enumeration value="Technical Library / Bibliothèque technique"/>
          <xsd:enumeration value="Archive"/>
          <xsd:enumeration value="Work in progress library / Bibliothèque de travaux en cours"/>
        </xsd:restriction>
      </xsd:simpleType>
    </xsd:element>
    <xsd:element name="C_ClpServices" ma:index="17" nillable="true" ma:displayName="C_ClpServices" ma:internalName="C_ClpServices" ma:readOnly="true">
      <xsd:simpleType>
        <xsd:restriction base="dms:Text"/>
      </xsd:simpleType>
    </xsd:element>
    <xsd:element name="ChkTraitementInitial" ma:index="18" nillable="true" ma:displayName="ChkTraitementInitial" ma:default="0" ma:description="To know if initial workflow is done&#10;Pour voir si le flux de travail initial est fait" ma:hidden="true" ma:internalName="ChkTraitementInitial" ma:readOnly="false">
      <xsd:simpleType>
        <xsd:restriction base="dms:Boolean"/>
      </xsd:simpleType>
    </xsd:element>
    <xsd:element name="NbVersion" ma:index="19" nillable="true" ma:displayName="NbVersion" ma:description="Enregistre la version du document / Saves the document version" ma:hidden="true" ma:internalName="NbVersion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e285-28c2-4b4a-a8cd-631679229c94" elementFormDefault="qualified">
    <xsd:import namespace="http://schemas.microsoft.com/office/2006/documentManagement/types"/>
    <xsd:import namespace="http://schemas.microsoft.com/office/infopath/2007/PartnerControls"/>
    <xsd:element name="PgResponsibleResponsable" ma:index="3" nillable="true" ma:displayName="PgResponsibleResponsable" ma:description="" ma:list="UserInfo" ma:SharePointGroup="0" ma:internalName="PgResponsibleResponsa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xtMotClef xmlns="4f810ac0-7940-4b47-8510-ccc18747f341" xsi:nil="true"/>
    <NbDuree xmlns="4f810ac0-7940-4b47-8510-ccc18747f341">12</NbDuree>
    <NbVersion xmlns="4f810ac0-7940-4b47-8510-ccc18747f341" xsi:nil="true"/>
    <ClpServices xmlns="4f810ac0-7940-4b47-8510-ccc18747f341">11</ClpServices>
    <IconOverlay xmlns="http://schemas.microsoft.com/sharepoint/v4" xsi:nil="true"/>
    <ChkNouveauEmp xmlns="4f810ac0-7940-4b47-8510-ccc18747f341">false</ChkNouveauEmp>
    <ChkTraitementInitial xmlns="4f810ac0-7940-4b47-8510-ccc18747f341">false</ChkTraitementInitial>
    <TxtResumeE xmlns="4f810ac0-7940-4b47-8510-ccc18747f341">Colour Palette 1 - ESDC-Service Canada</TxtResumeE>
    <ChLocationEmplacement xmlns="4f810ac0-7940-4b47-8510-ccc18747f341">Client Library / Bibliothèque client</ChLocationEmplacement>
    <TxtResumeF xmlns="4f810ac0-7940-4b47-8510-ccc18747f341">Colour Palette 1 - ESDC-Service Canada</TxtResumeF>
    <PgResponsibleResponsable xmlns="aeabe285-28c2-4b4a-a8cd-631679229c94">
      <UserInfo>
        <DisplayName>Larose, Annie A [NC]</DisplayName>
        <AccountId>2574</AccountId>
        <AccountType/>
      </UserInfo>
    </PgResponsibleResponsable>
    <C_ClpServices xmlns="4f810ac0-7940-4b47-8510-ccc18747f341">_General / Général</C_ClpServices>
  </documentManagement>
</p:properties>
</file>

<file path=customXml/itemProps1.xml><?xml version="1.0" encoding="utf-8"?>
<ds:datastoreItem xmlns:ds="http://schemas.openxmlformats.org/officeDocument/2006/customXml" ds:itemID="{F34B1631-08CC-4840-BEE3-A39403C0A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10ac0-7940-4b47-8510-ccc18747f341"/>
    <ds:schemaRef ds:uri="aeabe285-28c2-4b4a-a8cd-631679229c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24743-815A-4B8C-B89F-DBBB2C178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AD14A-F5E1-4065-8D59-995C30062B0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f810ac0-7940-4b47-8510-ccc18747f341"/>
    <ds:schemaRef ds:uri="http://schemas.microsoft.com/office/infopath/2007/PartnerControls"/>
    <ds:schemaRef ds:uri="http://purl.org/dc/elements/1.1/"/>
    <ds:schemaRef ds:uri="http://purl.org/dc/terms/"/>
    <ds:schemaRef ds:uri="aeabe285-28c2-4b4a-a8cd-631679229c94"/>
    <ds:schemaRef ds:uri="http://purl.org/dc/dcmitype/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Colour%20Palette%201%20-%20ESDC-Service%20Canada</Template>
  <TotalTime>8883</TotalTime>
  <Words>1241</Words>
  <Application>Microsoft Office PowerPoint</Application>
  <PresentationFormat>Affichage à l'écran (4:3)</PresentationFormat>
  <Paragraphs>260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Colour Palette 1 - ESDC-Service Canada</vt:lpstr>
      <vt:lpstr>The E-Vulnerability Index    Service Research Division  Service Policy and Strategy Directorate Employment and  Social Development Canada (ESDC)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GoC / GdC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  [Directorate]</dc:title>
  <dc:creator>Akunov, Atai</dc:creator>
  <cp:lastModifiedBy>Gervais, Ginette H [NC]</cp:lastModifiedBy>
  <cp:revision>233</cp:revision>
  <cp:lastPrinted>2018-05-28T21:03:16Z</cp:lastPrinted>
  <dcterms:created xsi:type="dcterms:W3CDTF">2018-02-20T15:19:28Z</dcterms:created>
  <dcterms:modified xsi:type="dcterms:W3CDTF">2018-10-30T23:26:37Z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0x0101004B9DE00CD6BF494E8621095E7F111E35004F74A9B650681B41AF60680931644FF8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