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11" r:id="rId5"/>
    <p:sldId id="310" r:id="rId6"/>
    <p:sldId id="284" r:id="rId7"/>
    <p:sldId id="285" r:id="rId8"/>
    <p:sldId id="286" r:id="rId9"/>
    <p:sldId id="312" r:id="rId10"/>
    <p:sldId id="287" r:id="rId11"/>
    <p:sldId id="288" r:id="rId12"/>
    <p:sldId id="289" r:id="rId13"/>
    <p:sldId id="300" r:id="rId14"/>
    <p:sldId id="321" r:id="rId15"/>
    <p:sldId id="298" r:id="rId16"/>
    <p:sldId id="290" r:id="rId17"/>
    <p:sldId id="295" r:id="rId18"/>
    <p:sldId id="296" r:id="rId19"/>
    <p:sldId id="282"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04BE188-FDA8-7E4E-AB6C-B3D238079096}">
          <p14:sldIdLst>
            <p14:sldId id="311"/>
            <p14:sldId id="310"/>
            <p14:sldId id="284"/>
            <p14:sldId id="285"/>
            <p14:sldId id="286"/>
            <p14:sldId id="312"/>
            <p14:sldId id="287"/>
            <p14:sldId id="288"/>
            <p14:sldId id="289"/>
            <p14:sldId id="300"/>
            <p14:sldId id="321"/>
            <p14:sldId id="298"/>
            <p14:sldId id="290"/>
            <p14:sldId id="295"/>
            <p14:sldId id="296"/>
            <p14:sldId id="282"/>
          </p14:sldIdLst>
        </p14:section>
        <p14:section name="Visuel Library" id="{880F1B38-4BF9-9D49-81C4-0CB4285D9AF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ng, Yan Y [NC]" initials="FYY[" lastIdx="12" clrIdx="0"/>
  <p:cmAuthor id="1" name="CAMPBELL, CHRISTINE CM [NC]" initials="CCC[" lastIdx="7" clrIdx="1"/>
  <p:cmAuthor id="2" name="Boye, Medoune [NHQ]" initials="B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E4E4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4" autoAdjust="0"/>
    <p:restoredTop sz="93435" autoAdjust="0"/>
  </p:normalViewPr>
  <p:slideViewPr>
    <p:cSldViewPr snapToGrid="0" snapToObjects="1">
      <p:cViewPr>
        <p:scale>
          <a:sx n="96" d="100"/>
          <a:sy n="96" d="100"/>
        </p:scale>
        <p:origin x="-2040" y="-408"/>
      </p:cViewPr>
      <p:guideLst>
        <p:guide orient="horz" pos="2155"/>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3414" y="-10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1200" b="1" i="0" u="none" strike="noStrike" baseline="0" dirty="0" err="1" smtClean="0">
                <a:solidFill>
                  <a:schemeClr val="tx1"/>
                </a:solidFill>
                <a:effectLst/>
                <a:latin typeface="Arial" panose="020B0604020202020204" pitchFamily="34" charset="0"/>
                <a:cs typeface="Arial" panose="020B0604020202020204" pitchFamily="34" charset="0"/>
              </a:rPr>
              <a:t>Résultats</a:t>
            </a:r>
            <a:r>
              <a:rPr lang="en-CA" sz="1200" b="1" i="0" u="none" strike="noStrike" baseline="0" dirty="0" smtClean="0">
                <a:solidFill>
                  <a:schemeClr val="tx1"/>
                </a:solidFill>
                <a:effectLst/>
                <a:latin typeface="Arial" panose="020B0604020202020204" pitchFamily="34" charset="0"/>
                <a:cs typeface="Arial" panose="020B0604020202020204" pitchFamily="34" charset="0"/>
              </a:rPr>
              <a:t> de </a:t>
            </a:r>
            <a:r>
              <a:rPr lang="en-CA" sz="1200" b="1" i="0" u="none" strike="noStrike" baseline="0" dirty="0" err="1" smtClean="0">
                <a:solidFill>
                  <a:schemeClr val="tx1"/>
                </a:solidFill>
                <a:effectLst/>
                <a:latin typeface="Arial" panose="020B0604020202020204" pitchFamily="34" charset="0"/>
                <a:cs typeface="Arial" panose="020B0604020202020204" pitchFamily="34" charset="0"/>
              </a:rPr>
              <a:t>l’IVE</a:t>
            </a:r>
            <a:r>
              <a:rPr lang="en-CA" sz="1200" b="1" i="0" u="none" strike="noStrike" baseline="0" dirty="0" smtClean="0">
                <a:solidFill>
                  <a:schemeClr val="tx1"/>
                </a:solidFill>
                <a:effectLst/>
                <a:latin typeface="Arial" panose="020B0604020202020204" pitchFamily="34" charset="0"/>
                <a:cs typeface="Arial" panose="020B0604020202020204" pitchFamily="34" charset="0"/>
              </a:rPr>
              <a:t> pour les </a:t>
            </a:r>
            <a:r>
              <a:rPr lang="en-CA" sz="1200" b="1" i="0" u="none" strike="noStrike" baseline="0" dirty="0" err="1" smtClean="0">
                <a:solidFill>
                  <a:schemeClr val="tx1"/>
                </a:solidFill>
                <a:effectLst/>
                <a:latin typeface="Arial" panose="020B0604020202020204" pitchFamily="34" charset="0"/>
                <a:cs typeface="Arial" panose="020B0604020202020204" pitchFamily="34" charset="0"/>
              </a:rPr>
              <a:t>différents</a:t>
            </a:r>
            <a:r>
              <a:rPr lang="en-CA" sz="1200" b="1" i="0" u="none" strike="noStrike" baseline="0" dirty="0" smtClean="0">
                <a:solidFill>
                  <a:schemeClr val="tx1"/>
                </a:solidFill>
                <a:effectLst/>
                <a:latin typeface="Arial" panose="020B0604020202020204" pitchFamily="34" charset="0"/>
                <a:cs typeface="Arial" panose="020B0604020202020204" pitchFamily="34" charset="0"/>
              </a:rPr>
              <a:t> segments de la population</a:t>
            </a:r>
            <a:endParaRPr lang="en-CA" sz="1200" strike="sngStrike"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0.16293222734147622"/>
          <c:y val="0"/>
        </c:manualLayout>
      </c:layout>
      <c:overlay val="0"/>
    </c:title>
    <c:autoTitleDeleted val="0"/>
    <c:plotArea>
      <c:layout>
        <c:manualLayout>
          <c:layoutTarget val="inner"/>
          <c:xMode val="edge"/>
          <c:yMode val="edge"/>
          <c:x val="0.17417233404718799"/>
          <c:y val="0.14631765567564978"/>
          <c:w val="0.79370650594896763"/>
          <c:h val="0.65665252251211148"/>
        </c:manualLayout>
      </c:layout>
      <c:barChart>
        <c:barDir val="col"/>
        <c:grouping val="clustered"/>
        <c:varyColors val="0"/>
        <c:ser>
          <c:idx val="0"/>
          <c:order val="0"/>
          <c:tx>
            <c:strRef>
              <c:f>'Youth '!$A$18</c:f>
              <c:strCache>
                <c:ptCount val="1"/>
                <c:pt idx="0">
                  <c:v>EVI</c:v>
                </c:pt>
              </c:strCache>
            </c:strRef>
          </c:tx>
          <c:spPr>
            <a:ln w="38100">
              <a:solidFill>
                <a:schemeClr val="tx1">
                  <a:lumMod val="75000"/>
                  <a:lumOff val="25000"/>
                </a:schemeClr>
              </a:solidFill>
            </a:ln>
          </c:spPr>
          <c:invertIfNegative val="0"/>
          <c:cat>
            <c:strRef>
              <c:f>'Youth '!$B$17:$E$17</c:f>
              <c:strCache>
                <c:ptCount val="4"/>
                <c:pt idx="0">
                  <c:v>Youth </c:v>
                </c:pt>
                <c:pt idx="1">
                  <c:v>Immigrants </c:v>
                </c:pt>
                <c:pt idx="2">
                  <c:v>Seniors</c:v>
                </c:pt>
                <c:pt idx="3">
                  <c:v>Whole Population</c:v>
                </c:pt>
              </c:strCache>
            </c:strRef>
          </c:cat>
          <c:val>
            <c:numRef>
              <c:f>'Youth '!$B$18:$E$18</c:f>
              <c:numCache>
                <c:formatCode>0.00</c:formatCode>
                <c:ptCount val="4"/>
                <c:pt idx="0">
                  <c:v>0.20089531753666981</c:v>
                </c:pt>
                <c:pt idx="1">
                  <c:v>0.41079724289285985</c:v>
                </c:pt>
                <c:pt idx="2">
                  <c:v>0.71175049424787495</c:v>
                </c:pt>
                <c:pt idx="3">
                  <c:v>0.37994536446859861</c:v>
                </c:pt>
              </c:numCache>
            </c:numRef>
          </c:val>
        </c:ser>
        <c:dLbls>
          <c:showLegendKey val="0"/>
          <c:showVal val="0"/>
          <c:showCatName val="0"/>
          <c:showSerName val="0"/>
          <c:showPercent val="0"/>
          <c:showBubbleSize val="0"/>
        </c:dLbls>
        <c:gapWidth val="150"/>
        <c:axId val="129815680"/>
        <c:axId val="129817216"/>
      </c:barChart>
      <c:catAx>
        <c:axId val="129815680"/>
        <c:scaling>
          <c:orientation val="minMax"/>
        </c:scaling>
        <c:delete val="0"/>
        <c:axPos val="b"/>
        <c:majorTickMark val="none"/>
        <c:minorTickMark val="none"/>
        <c:tickLblPos val="nextTo"/>
        <c:crossAx val="129817216"/>
        <c:crosses val="autoZero"/>
        <c:auto val="1"/>
        <c:lblAlgn val="ctr"/>
        <c:lblOffset val="100"/>
        <c:noMultiLvlLbl val="0"/>
      </c:catAx>
      <c:valAx>
        <c:axId val="129817216"/>
        <c:scaling>
          <c:orientation val="minMax"/>
          <c:max val="1"/>
        </c:scaling>
        <c:delete val="0"/>
        <c:axPos val="l"/>
        <c:majorGridlines/>
        <c:title>
          <c:tx>
            <c:rich>
              <a:bodyPr/>
              <a:lstStyle/>
              <a:p>
                <a:pPr>
                  <a:defRPr b="0"/>
                </a:pPr>
                <a:r>
                  <a:rPr lang="en-CA" sz="1200" b="0" dirty="0" smtClean="0"/>
                  <a:t>E-vulnerability</a:t>
                </a:r>
                <a:r>
                  <a:rPr lang="en-CA" sz="1200" b="0" baseline="0" dirty="0" smtClean="0"/>
                  <a:t> Increases</a:t>
                </a:r>
                <a:endParaRPr lang="en-CA" sz="1200" b="0" dirty="0"/>
              </a:p>
            </c:rich>
          </c:tx>
          <c:layout>
            <c:manualLayout>
              <c:xMode val="edge"/>
              <c:yMode val="edge"/>
              <c:x val="2.1013952585764877E-2"/>
              <c:y val="0.37203923635592001"/>
            </c:manualLayout>
          </c:layout>
          <c:overlay val="0"/>
        </c:title>
        <c:numFmt formatCode="0.0" sourceLinked="0"/>
        <c:majorTickMark val="none"/>
        <c:minorTickMark val="none"/>
        <c:tickLblPos val="nextTo"/>
        <c:crossAx val="129815680"/>
        <c:crosses val="autoZero"/>
        <c:crossBetween val="between"/>
        <c:majorUnit val="0.2"/>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0.05949</cdr:x>
      <cdr:y>0.28383</cdr:y>
    </cdr:from>
    <cdr:to>
      <cdr:x>0.11001</cdr:x>
      <cdr:y>0.78526</cdr:y>
    </cdr:to>
    <cdr:sp macro="" textlink="">
      <cdr:nvSpPr>
        <cdr:cNvPr id="2" name="Up Arrow 1"/>
        <cdr:cNvSpPr/>
      </cdr:nvSpPr>
      <cdr:spPr>
        <a:xfrm xmlns:a="http://schemas.openxmlformats.org/drawingml/2006/main">
          <a:off x="258738" y="1036617"/>
          <a:ext cx="219726" cy="1831340"/>
        </a:xfrm>
        <a:prstGeom xmlns:a="http://schemas.openxmlformats.org/drawingml/2006/main" prst="upArrow">
          <a:avLst/>
        </a:prstGeom>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0.20116</cdr:x>
      <cdr:y>0.84195</cdr:y>
    </cdr:from>
    <cdr:to>
      <cdr:x>0.35187</cdr:x>
      <cdr:y>0.91802</cdr:y>
    </cdr:to>
    <cdr:sp macro="" textlink="">
      <cdr:nvSpPr>
        <cdr:cNvPr id="3" name="TextBox 2"/>
        <cdr:cNvSpPr txBox="1"/>
      </cdr:nvSpPr>
      <cdr:spPr>
        <a:xfrm xmlns:a="http://schemas.openxmlformats.org/drawingml/2006/main">
          <a:off x="874880" y="3075009"/>
          <a:ext cx="655455" cy="2778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0.24395</cdr:x>
      <cdr:y>0.93058</cdr:y>
    </cdr:from>
    <cdr:to>
      <cdr:x>0.4542</cdr:x>
      <cdr:y>1</cdr:y>
    </cdr:to>
    <cdr:sp macro="" textlink="">
      <cdr:nvSpPr>
        <cdr:cNvPr id="4" name="TextBox 3"/>
        <cdr:cNvSpPr txBox="1"/>
      </cdr:nvSpPr>
      <cdr:spPr>
        <a:xfrm xmlns:a="http://schemas.openxmlformats.org/drawingml/2006/main">
          <a:off x="1060997" y="3398691"/>
          <a:ext cx="914400" cy="2535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A956CDF-086B-474F-BEF9-4CABEECB2E26}" type="datetimeFigureOut">
              <a:rPr lang="en-US" smtClean="0"/>
              <a:t>10/30/2018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66597AD-DFDC-3846-A792-2604544DDE1B}" type="slidenum">
              <a:rPr lang="en-US" smtClean="0"/>
              <a:t>‹N°›</a:t>
            </a:fld>
            <a:endParaRPr lang="en-US" dirty="0"/>
          </a:p>
        </p:txBody>
      </p:sp>
    </p:spTree>
    <p:extLst>
      <p:ext uri="{BB962C8B-B14F-4D97-AF65-F5344CB8AC3E}">
        <p14:creationId xmlns:p14="http://schemas.microsoft.com/office/powerpoint/2010/main" val="437893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AAB3AF9-4EAF-7F4D-AC56-7732E0FF244F}" type="datetimeFigureOut">
              <a:rPr lang="en-US" smtClean="0"/>
              <a:t>10/30/2018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E9DD9FA-9A84-E143-86E3-47119075FC69}" type="slidenum">
              <a:rPr lang="en-US" smtClean="0"/>
              <a:t>‹N°›</a:t>
            </a:fld>
            <a:endParaRPr lang="en-US" dirty="0"/>
          </a:p>
        </p:txBody>
      </p:sp>
    </p:spTree>
    <p:extLst>
      <p:ext uri="{BB962C8B-B14F-4D97-AF65-F5344CB8AC3E}">
        <p14:creationId xmlns:p14="http://schemas.microsoft.com/office/powerpoint/2010/main" val="2881067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a:t>
            </a:fld>
            <a:endParaRPr lang="en-US" dirty="0"/>
          </a:p>
        </p:txBody>
      </p:sp>
    </p:spTree>
    <p:extLst>
      <p:ext uri="{BB962C8B-B14F-4D97-AF65-F5344CB8AC3E}">
        <p14:creationId xmlns:p14="http://schemas.microsoft.com/office/powerpoint/2010/main" val="143421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7</a:t>
            </a:fld>
            <a:endParaRPr lang="en-US" dirty="0"/>
          </a:p>
        </p:txBody>
      </p:sp>
    </p:spTree>
    <p:extLst>
      <p:ext uri="{BB962C8B-B14F-4D97-AF65-F5344CB8AC3E}">
        <p14:creationId xmlns:p14="http://schemas.microsoft.com/office/powerpoint/2010/main" val="357286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370894"/>
          </a:xfrm>
        </p:spPr>
        <p:txBody>
          <a:bodyPr/>
          <a:lstStyle/>
          <a:p>
            <a:r>
              <a:rPr lang="en-CA" dirty="0" smtClean="0"/>
              <a:t>PS-TRE : problem </a:t>
            </a:r>
            <a:r>
              <a:rPr lang="en-CA" dirty="0"/>
              <a:t>solving in technology-rich </a:t>
            </a:r>
            <a:r>
              <a:rPr lang="en-CA" dirty="0" smtClean="0"/>
              <a:t>environments</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dirty="0"/>
          </a:p>
        </p:txBody>
      </p:sp>
    </p:spTree>
    <p:extLst>
      <p:ext uri="{BB962C8B-B14F-4D97-AF65-F5344CB8AC3E}">
        <p14:creationId xmlns:p14="http://schemas.microsoft.com/office/powerpoint/2010/main" val="228958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16</a:t>
            </a:fld>
            <a:endParaRPr lang="en-US" dirty="0"/>
          </a:p>
        </p:txBody>
      </p:sp>
    </p:spTree>
    <p:extLst>
      <p:ext uri="{BB962C8B-B14F-4D97-AF65-F5344CB8AC3E}">
        <p14:creationId xmlns:p14="http://schemas.microsoft.com/office/powerpoint/2010/main" val="93957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10/30/2018</a:t>
            </a:fld>
            <a:endParaRPr lang="en-US" dirty="0"/>
          </a:p>
        </p:txBody>
      </p:sp>
      <p:sp>
        <p:nvSpPr>
          <p:cNvPr id="6" name="Slide Number Placeholder 5"/>
          <p:cNvSpPr>
            <a:spLocks noGrp="1"/>
          </p:cNvSpPr>
          <p:nvPr>
            <p:ph type="sldNum" sz="quarter" idx="12"/>
          </p:nvPr>
        </p:nvSpPr>
        <p:spPr/>
        <p:txBody>
          <a:bodyPr/>
          <a:lstStyle/>
          <a:p>
            <a:fld id="{ABCE2B6B-7FFE-FA46-BED3-31567387080B}" type="slidenum">
              <a:rPr lang="en-US" smtClean="0"/>
              <a:t>‹N°›</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7871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smtClean="0"/>
              <a:t>Lorem ipsum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E2B6B-7FFE-FA46-BED3-31567387080B}" type="slidenum">
              <a:rPr lang="en-US" smtClean="0"/>
              <a:t>‹N°›</a:t>
            </a:fld>
            <a:endParaRPr lang="en-US" dirty="0"/>
          </a:p>
        </p:txBody>
      </p:sp>
    </p:spTree>
    <p:extLst>
      <p:ext uri="{BB962C8B-B14F-4D97-AF65-F5344CB8AC3E}">
        <p14:creationId xmlns:p14="http://schemas.microsoft.com/office/powerpoint/2010/main" val="26808205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7DB6-28F2-6B4F-B157-E07B60B8B109}" type="datetime1">
              <a:rPr lang="en-US" smtClean="0"/>
              <a:t>10/30/2018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2B6B-7FFE-FA46-BED3-31567387080B}" type="slidenum">
              <a:rPr lang="en-US" smtClean="0"/>
              <a:t>‹N°›</a:t>
            </a:fld>
            <a:endParaRPr lang="en-US" dirty="0"/>
          </a:p>
        </p:txBody>
      </p:sp>
    </p:spTree>
    <p:extLst>
      <p:ext uri="{BB962C8B-B14F-4D97-AF65-F5344CB8AC3E}">
        <p14:creationId xmlns:p14="http://schemas.microsoft.com/office/powerpoint/2010/main" val="301224369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57714" y="3476733"/>
            <a:ext cx="6226959" cy="2409152"/>
          </a:xfrm>
        </p:spPr>
        <p:txBody>
          <a:bodyPr>
            <a:normAutofit fontScale="90000"/>
          </a:bodyPr>
          <a:lstStyle/>
          <a:p>
            <a:pPr>
              <a:spcBef>
                <a:spcPts val="0"/>
              </a:spcBef>
            </a:pPr>
            <a:r>
              <a:rPr lang="fr-CA" sz="3600" b="1" dirty="0"/>
              <a:t>Indice de Vulnérabilité Électronique </a:t>
            </a:r>
            <a:r>
              <a:rPr lang="en-US" sz="4000" b="1" dirty="0">
                <a:latin typeface="Verdana"/>
                <a:cs typeface="Verdana"/>
              </a:rPr>
              <a:t/>
            </a:r>
            <a:br>
              <a:rPr lang="en-US" sz="4000" b="1" dirty="0">
                <a:latin typeface="Verdana"/>
                <a:cs typeface="Verdana"/>
              </a:rPr>
            </a:br>
            <a:r>
              <a:rPr lang="en-US" sz="3600" b="1" dirty="0" smtClean="0">
                <a:latin typeface="Verdana"/>
                <a:cs typeface="Verdana"/>
              </a:rPr>
              <a:t/>
            </a:r>
            <a:br>
              <a:rPr lang="en-US" sz="3600" b="1" dirty="0" smtClean="0">
                <a:latin typeface="Verdana"/>
                <a:cs typeface="Verdana"/>
              </a:rPr>
            </a:br>
            <a:r>
              <a:rPr lang="en-US" sz="2200" dirty="0" smtClean="0"/>
              <a:t>Medoune Boye et Zhe Yang</a:t>
            </a:r>
            <a:r>
              <a:rPr lang="en-US" sz="2200" dirty="0"/>
              <a:t/>
            </a:r>
            <a:br>
              <a:rPr lang="en-US" sz="2200" dirty="0"/>
            </a:br>
            <a:r>
              <a:rPr lang="en-US" altLang="en-US" sz="2200" dirty="0" smtClean="0"/>
              <a:t>Service </a:t>
            </a:r>
            <a:r>
              <a:rPr lang="en-US" altLang="en-US" sz="2200" dirty="0"/>
              <a:t>Research Division</a:t>
            </a:r>
            <a:r>
              <a:rPr lang="en-US" altLang="en-US" sz="2200" b="1" dirty="0"/>
              <a:t/>
            </a:r>
            <a:br>
              <a:rPr lang="en-US" altLang="en-US" sz="2200" b="1" dirty="0"/>
            </a:br>
            <a:r>
              <a:rPr lang="en-US" altLang="en-US" sz="2200" dirty="0"/>
              <a:t> Service Policy and Strategy </a:t>
            </a:r>
            <a:r>
              <a:rPr lang="en-US" altLang="en-US" sz="2200" dirty="0" smtClean="0"/>
              <a:t>Directorate</a:t>
            </a:r>
            <a:br>
              <a:rPr lang="en-US" altLang="en-US" sz="2200" dirty="0" smtClean="0"/>
            </a:br>
            <a:r>
              <a:rPr lang="en-US" altLang="en-US" sz="2200" dirty="0"/>
              <a:t>Employment and  Social Development Canada (ESDC)</a:t>
            </a:r>
            <a:br>
              <a:rPr lang="en-US" altLang="en-US" sz="2200" dirty="0"/>
            </a:br>
            <a:endParaRPr lang="en-US" sz="2200" dirty="0"/>
          </a:p>
        </p:txBody>
      </p:sp>
    </p:spTree>
    <p:extLst>
      <p:ext uri="{BB962C8B-B14F-4D97-AF65-F5344CB8AC3E}">
        <p14:creationId xmlns:p14="http://schemas.microsoft.com/office/powerpoint/2010/main" val="3937742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10</a:t>
            </a:fld>
            <a:endParaRPr lang="en-US" dirty="0"/>
          </a:p>
        </p:txBody>
      </p:sp>
      <p:sp>
        <p:nvSpPr>
          <p:cNvPr id="3" name="Rectangle 2"/>
          <p:cNvSpPr/>
          <p:nvPr/>
        </p:nvSpPr>
        <p:spPr>
          <a:xfrm>
            <a:off x="452562" y="1482858"/>
            <a:ext cx="8229600" cy="4761303"/>
          </a:xfrm>
          <a:prstGeom prst="rect">
            <a:avLst/>
          </a:prstGeom>
        </p:spPr>
        <p:txBody>
          <a:bodyPr wrap="square">
            <a:spAutoFit/>
          </a:bodyPr>
          <a:lstStyle/>
          <a:p>
            <a:pPr marL="285750" indent="-285750">
              <a:buFont typeface="Arial" panose="020B0604020202020204" pitchFamily="34" charset="0"/>
              <a:buChar char="•"/>
            </a:pPr>
            <a:r>
              <a:rPr lang="en-CA" b="1" dirty="0" err="1" smtClean="0"/>
              <a:t>R</a:t>
            </a:r>
            <a:r>
              <a:rPr lang="en-CA" b="1" dirty="0" err="1"/>
              <a:t>é</a:t>
            </a:r>
            <a:r>
              <a:rPr lang="en-CA" b="1" dirty="0" err="1" smtClean="0"/>
              <a:t>sultats</a:t>
            </a:r>
            <a:r>
              <a:rPr lang="en-CA" b="1" dirty="0"/>
              <a:t>: </a:t>
            </a:r>
            <a:r>
              <a:rPr lang="en-CA" b="1" dirty="0" smtClean="0"/>
              <a:t> </a:t>
            </a:r>
            <a:r>
              <a:rPr lang="en-CA" dirty="0" err="1"/>
              <a:t>Chaque</a:t>
            </a:r>
            <a:r>
              <a:rPr lang="en-CA" dirty="0"/>
              <a:t> </a:t>
            </a:r>
            <a:r>
              <a:rPr lang="en-CA" dirty="0" err="1"/>
              <a:t>répondant</a:t>
            </a:r>
            <a:r>
              <a:rPr lang="en-CA" dirty="0"/>
              <a:t> </a:t>
            </a:r>
            <a:r>
              <a:rPr lang="en-CA" dirty="0" err="1"/>
              <a:t>dans</a:t>
            </a:r>
            <a:r>
              <a:rPr lang="en-CA" dirty="0"/>
              <a:t> </a:t>
            </a:r>
            <a:r>
              <a:rPr lang="en-CA" dirty="0" err="1"/>
              <a:t>l’ENM</a:t>
            </a:r>
            <a:r>
              <a:rPr lang="en-CA" dirty="0"/>
              <a:t> a </a:t>
            </a:r>
            <a:r>
              <a:rPr lang="en-CA" dirty="0" err="1"/>
              <a:t>reçu</a:t>
            </a:r>
            <a:r>
              <a:rPr lang="en-CA" dirty="0"/>
              <a:t> un score </a:t>
            </a:r>
            <a:r>
              <a:rPr lang="en-CA" dirty="0" err="1"/>
              <a:t>spécifique</a:t>
            </a:r>
            <a:r>
              <a:rPr lang="en-CA" dirty="0"/>
              <a:t> </a:t>
            </a:r>
            <a:r>
              <a:rPr lang="en-CA" dirty="0" err="1"/>
              <a:t>compris</a:t>
            </a:r>
            <a:r>
              <a:rPr lang="en-CA" dirty="0"/>
              <a:t> entre 0 et 1.</a:t>
            </a:r>
          </a:p>
          <a:p>
            <a:endParaRPr lang="en-CA" dirty="0"/>
          </a:p>
          <a:p>
            <a:pPr marL="1200150" lvl="2" indent="-285750">
              <a:buFont typeface="Calibri" panose="020F0502020204030204" pitchFamily="34" charset="0"/>
              <a:buChar char="‒"/>
            </a:pPr>
            <a:r>
              <a:rPr lang="en-CA" dirty="0" smtClean="0"/>
              <a:t>0</a:t>
            </a:r>
            <a:r>
              <a:rPr lang="en-CA" dirty="0"/>
              <a:t>: </a:t>
            </a:r>
            <a:r>
              <a:rPr lang="en-CA" dirty="0" err="1" smtClean="0"/>
              <a:t>L’individu</a:t>
            </a:r>
            <a:r>
              <a:rPr lang="en-CA" dirty="0" smtClean="0"/>
              <a:t> </a:t>
            </a:r>
            <a:r>
              <a:rPr lang="en-CA" dirty="0" err="1" smtClean="0"/>
              <a:t>pr</a:t>
            </a:r>
            <a:r>
              <a:rPr lang="en-CA" dirty="0" err="1"/>
              <a:t>é</a:t>
            </a:r>
            <a:r>
              <a:rPr lang="en-CA" dirty="0" err="1" smtClean="0"/>
              <a:t>sente</a:t>
            </a:r>
            <a:r>
              <a:rPr lang="en-CA" dirty="0" smtClean="0"/>
              <a:t> un </a:t>
            </a:r>
            <a:r>
              <a:rPr lang="en-CA" dirty="0" err="1"/>
              <a:t>risque</a:t>
            </a:r>
            <a:r>
              <a:rPr lang="en-CA" dirty="0"/>
              <a:t> </a:t>
            </a:r>
            <a:r>
              <a:rPr lang="en-CA" dirty="0" err="1" smtClean="0"/>
              <a:t>très</a:t>
            </a:r>
            <a:r>
              <a:rPr lang="en-CA" dirty="0" smtClean="0"/>
              <a:t> </a:t>
            </a:r>
            <a:r>
              <a:rPr lang="en-CA" dirty="0" err="1" smtClean="0"/>
              <a:t>faible</a:t>
            </a:r>
            <a:r>
              <a:rPr lang="en-CA" dirty="0" smtClean="0"/>
              <a:t> </a:t>
            </a:r>
            <a:r>
              <a:rPr lang="en-CA" dirty="0"/>
              <a:t>d’être </a:t>
            </a:r>
            <a:r>
              <a:rPr lang="en-CA" dirty="0" err="1" smtClean="0"/>
              <a:t>électroniquement</a:t>
            </a:r>
            <a:r>
              <a:rPr lang="en-CA" dirty="0" smtClean="0"/>
              <a:t> </a:t>
            </a:r>
            <a:r>
              <a:rPr lang="en-CA" dirty="0" err="1"/>
              <a:t>vulnérable</a:t>
            </a:r>
            <a:r>
              <a:rPr lang="en-CA" dirty="0"/>
              <a:t> </a:t>
            </a:r>
          </a:p>
          <a:p>
            <a:pPr marL="1200150" lvl="3" indent="-285750">
              <a:lnSpc>
                <a:spcPct val="110000"/>
              </a:lnSpc>
              <a:spcAft>
                <a:spcPts val="600"/>
              </a:spcAft>
              <a:buFont typeface="Calibri" panose="020F0502020204030204" pitchFamily="34" charset="0"/>
              <a:buChar char="‒"/>
            </a:pPr>
            <a:r>
              <a:rPr lang="en-CA" dirty="0" smtClean="0"/>
              <a:t>1: </a:t>
            </a:r>
            <a:r>
              <a:rPr lang="en-CA" dirty="0" err="1"/>
              <a:t>L’individu</a:t>
            </a:r>
            <a:r>
              <a:rPr lang="en-CA" dirty="0"/>
              <a:t> </a:t>
            </a:r>
            <a:r>
              <a:rPr lang="en-CA" dirty="0" err="1"/>
              <a:t>présente</a:t>
            </a:r>
            <a:r>
              <a:rPr lang="en-CA" dirty="0"/>
              <a:t> un </a:t>
            </a:r>
            <a:r>
              <a:rPr lang="en-CA" dirty="0" err="1"/>
              <a:t>risque</a:t>
            </a:r>
            <a:r>
              <a:rPr lang="en-CA" dirty="0"/>
              <a:t> </a:t>
            </a:r>
            <a:r>
              <a:rPr lang="en-CA" dirty="0" err="1"/>
              <a:t>très</a:t>
            </a:r>
            <a:r>
              <a:rPr lang="en-CA" dirty="0"/>
              <a:t> </a:t>
            </a:r>
            <a:r>
              <a:rPr lang="en-CA" dirty="0" err="1" smtClean="0"/>
              <a:t>élev</a:t>
            </a:r>
            <a:r>
              <a:rPr lang="en-CA" dirty="0" err="1"/>
              <a:t>é</a:t>
            </a:r>
            <a:r>
              <a:rPr lang="en-CA" dirty="0" smtClean="0"/>
              <a:t> d’être </a:t>
            </a:r>
            <a:r>
              <a:rPr lang="en-CA" dirty="0" err="1" smtClean="0"/>
              <a:t>électroniquement</a:t>
            </a:r>
            <a:r>
              <a:rPr lang="en-CA" dirty="0" smtClean="0"/>
              <a:t> </a:t>
            </a:r>
            <a:r>
              <a:rPr lang="en-CA" dirty="0" err="1"/>
              <a:t>vulnérable</a:t>
            </a:r>
            <a:r>
              <a:rPr lang="en-CA" dirty="0"/>
              <a:t> </a:t>
            </a:r>
          </a:p>
          <a:p>
            <a:pPr marL="914400" lvl="3">
              <a:lnSpc>
                <a:spcPct val="110000"/>
              </a:lnSpc>
              <a:spcAft>
                <a:spcPts val="600"/>
              </a:spcAft>
            </a:pPr>
            <a:endParaRPr lang="en-CA" dirty="0"/>
          </a:p>
          <a:p>
            <a:pPr marL="285750" indent="-285750">
              <a:buFont typeface="Arial" panose="020B0604020202020204" pitchFamily="34" charset="0"/>
              <a:buChar char="•"/>
            </a:pPr>
            <a:r>
              <a:rPr lang="en-CA" dirty="0" smtClean="0"/>
              <a:t>Un score </a:t>
            </a:r>
            <a:r>
              <a:rPr lang="en-CA" dirty="0"/>
              <a:t>de </a:t>
            </a:r>
            <a:r>
              <a:rPr lang="en-CA" dirty="0" err="1"/>
              <a:t>vulnerabilité</a:t>
            </a:r>
            <a:r>
              <a:rPr lang="en-CA" dirty="0" smtClean="0"/>
              <a:t> </a:t>
            </a:r>
            <a:r>
              <a:rPr lang="en-CA" dirty="0" err="1"/>
              <a:t>électronique</a:t>
            </a:r>
            <a:r>
              <a:rPr lang="en-CA" dirty="0"/>
              <a:t> </a:t>
            </a:r>
            <a:r>
              <a:rPr lang="en-CA" dirty="0" err="1" smtClean="0"/>
              <a:t>est</a:t>
            </a:r>
            <a:r>
              <a:rPr lang="en-CA" dirty="0" smtClean="0"/>
              <a:t> </a:t>
            </a:r>
            <a:r>
              <a:rPr lang="en-CA" dirty="0" err="1" smtClean="0"/>
              <a:t>d’abord</a:t>
            </a:r>
            <a:r>
              <a:rPr lang="en-CA" dirty="0"/>
              <a:t> </a:t>
            </a:r>
            <a:r>
              <a:rPr lang="en-CA" dirty="0" err="1"/>
              <a:t>calculé</a:t>
            </a:r>
            <a:r>
              <a:rPr lang="en-CA" dirty="0"/>
              <a:t> </a:t>
            </a:r>
            <a:r>
              <a:rPr lang="en-CA" dirty="0" smtClean="0"/>
              <a:t>au </a:t>
            </a:r>
            <a:r>
              <a:rPr lang="en-CA" dirty="0" err="1" smtClean="0"/>
              <a:t>niveau</a:t>
            </a:r>
            <a:r>
              <a:rPr lang="en-CA" dirty="0" smtClean="0"/>
              <a:t> </a:t>
            </a:r>
            <a:r>
              <a:rPr lang="en-CA" dirty="0" err="1" smtClean="0"/>
              <a:t>individuel</a:t>
            </a:r>
            <a:r>
              <a:rPr lang="en-CA" dirty="0" smtClean="0"/>
              <a:t>. Par </a:t>
            </a:r>
            <a:r>
              <a:rPr lang="en-CA" dirty="0" err="1" smtClean="0"/>
              <a:t>ailleurs</a:t>
            </a:r>
            <a:r>
              <a:rPr lang="en-CA" dirty="0" smtClean="0"/>
              <a:t>, </a:t>
            </a:r>
            <a:r>
              <a:rPr lang="en-CA" dirty="0" err="1" smtClean="0"/>
              <a:t>puisque</a:t>
            </a:r>
            <a:r>
              <a:rPr lang="en-CA" dirty="0" smtClean="0"/>
              <a:t> le NHS </a:t>
            </a:r>
            <a:r>
              <a:rPr lang="en-CA" dirty="0" err="1" smtClean="0"/>
              <a:t>contient</a:t>
            </a:r>
            <a:r>
              <a:rPr lang="en-CA" dirty="0" smtClean="0"/>
              <a:t> les codes </a:t>
            </a:r>
            <a:r>
              <a:rPr lang="en-CA" dirty="0" err="1" smtClean="0"/>
              <a:t>postaux</a:t>
            </a:r>
            <a:r>
              <a:rPr lang="en-CA" dirty="0" smtClean="0"/>
              <a:t> </a:t>
            </a:r>
            <a:r>
              <a:rPr lang="en-CA" dirty="0"/>
              <a:t>des </a:t>
            </a:r>
            <a:r>
              <a:rPr lang="en-CA" dirty="0" err="1"/>
              <a:t>répondants</a:t>
            </a:r>
            <a:r>
              <a:rPr lang="en-CA" dirty="0" smtClean="0"/>
              <a:t>, </a:t>
            </a:r>
            <a:r>
              <a:rPr lang="en-CA" dirty="0" err="1" smtClean="0"/>
              <a:t>l’IVE</a:t>
            </a:r>
            <a:r>
              <a:rPr lang="en-CA" dirty="0" smtClean="0"/>
              <a:t> </a:t>
            </a:r>
            <a:r>
              <a:rPr lang="en-CA" dirty="0" err="1" smtClean="0"/>
              <a:t>peut</a:t>
            </a:r>
            <a:r>
              <a:rPr lang="en-CA" dirty="0" smtClean="0"/>
              <a:t> </a:t>
            </a:r>
            <a:r>
              <a:rPr lang="en-CA" dirty="0" err="1" smtClean="0"/>
              <a:t>etre</a:t>
            </a:r>
            <a:r>
              <a:rPr lang="en-CA" dirty="0"/>
              <a:t> </a:t>
            </a:r>
            <a:r>
              <a:rPr lang="en-CA" dirty="0" err="1" smtClean="0"/>
              <a:t>agr</a:t>
            </a:r>
            <a:r>
              <a:rPr lang="en-CA" dirty="0" err="1"/>
              <a:t>é</a:t>
            </a:r>
            <a:r>
              <a:rPr lang="en-CA" dirty="0" err="1" smtClean="0"/>
              <a:t>gé</a:t>
            </a:r>
            <a:r>
              <a:rPr lang="en-CA" dirty="0" smtClean="0"/>
              <a:t> </a:t>
            </a:r>
            <a:r>
              <a:rPr lang="en-CA" dirty="0"/>
              <a:t>pour </a:t>
            </a:r>
            <a:r>
              <a:rPr lang="en-CA" dirty="0" err="1"/>
              <a:t>différents</a:t>
            </a:r>
            <a:r>
              <a:rPr lang="en-CA" dirty="0"/>
              <a:t> </a:t>
            </a:r>
            <a:r>
              <a:rPr lang="en-CA" dirty="0" smtClean="0"/>
              <a:t>types </a:t>
            </a:r>
            <a:r>
              <a:rPr lang="en-CA" dirty="0"/>
              <a:t>de </a:t>
            </a:r>
            <a:r>
              <a:rPr lang="en-CA" dirty="0" err="1"/>
              <a:t>géographie</a:t>
            </a:r>
            <a:r>
              <a:rPr lang="en-CA" dirty="0"/>
              <a:t> </a:t>
            </a:r>
            <a:r>
              <a:rPr lang="en-CA" dirty="0" err="1" smtClean="0"/>
              <a:t>tel</a:t>
            </a:r>
            <a:r>
              <a:rPr lang="en-CA" dirty="0" smtClean="0"/>
              <a:t> </a:t>
            </a:r>
            <a:r>
              <a:rPr lang="en-CA" dirty="0"/>
              <a:t>que </a:t>
            </a:r>
            <a:r>
              <a:rPr lang="en-CA" dirty="0" smtClean="0"/>
              <a:t>les </a:t>
            </a:r>
            <a:r>
              <a:rPr lang="fr-FR" dirty="0" smtClean="0"/>
              <a:t>Régions </a:t>
            </a:r>
            <a:r>
              <a:rPr lang="fr-FR" dirty="0"/>
              <a:t>métropolitaine </a:t>
            </a:r>
            <a:r>
              <a:rPr lang="fr-FR" dirty="0" smtClean="0"/>
              <a:t>de </a:t>
            </a:r>
            <a:r>
              <a:rPr lang="fr-FR" dirty="0"/>
              <a:t>recensement (RMR</a:t>
            </a:r>
            <a:r>
              <a:rPr lang="fr-FR" dirty="0" smtClean="0"/>
              <a:t>), les agglomérations </a:t>
            </a:r>
            <a:r>
              <a:rPr lang="fr-FR" dirty="0"/>
              <a:t>de recensement (</a:t>
            </a:r>
            <a:r>
              <a:rPr lang="fr-FR" dirty="0" smtClean="0"/>
              <a:t>AR) et les Centre Services Canada.</a:t>
            </a:r>
            <a:endParaRPr lang="en-CA" dirty="0" smtClean="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solidFill>
                <a:srgbClr val="00B050"/>
              </a:solidFill>
            </a:endParaRPr>
          </a:p>
          <a:p>
            <a:pPr marL="285750" indent="-285750">
              <a:buFont typeface="Arial" panose="020B0604020202020204" pitchFamily="34" charset="0"/>
              <a:buChar char="•"/>
            </a:pPr>
            <a:endParaRPr lang="en-CA" dirty="0">
              <a:solidFill>
                <a:srgbClr val="00B050"/>
              </a:solidFill>
            </a:endParaRPr>
          </a:p>
        </p:txBody>
      </p:sp>
      <p:sp>
        <p:nvSpPr>
          <p:cNvPr id="4" name="Rectangle 3"/>
          <p:cNvSpPr/>
          <p:nvPr/>
        </p:nvSpPr>
        <p:spPr>
          <a:xfrm>
            <a:off x="452562" y="774426"/>
            <a:ext cx="3596792" cy="369332"/>
          </a:xfrm>
          <a:prstGeom prst="rect">
            <a:avLst/>
          </a:prstGeom>
        </p:spPr>
        <p:txBody>
          <a:bodyPr wrap="square">
            <a:spAutoFit/>
          </a:bodyPr>
          <a:lstStyle/>
          <a:p>
            <a:r>
              <a:rPr lang="en-CA" b="1" dirty="0"/>
              <a:t>Comment lire </a:t>
            </a:r>
            <a:r>
              <a:rPr lang="en-CA" b="1" dirty="0" err="1"/>
              <a:t>l’indice</a:t>
            </a:r>
            <a:r>
              <a:rPr lang="en-CA" b="1" dirty="0"/>
              <a:t>?</a:t>
            </a:r>
          </a:p>
        </p:txBody>
      </p:sp>
      <p:sp>
        <p:nvSpPr>
          <p:cNvPr id="6" name="Rectangle 5"/>
          <p:cNvSpPr/>
          <p:nvPr/>
        </p:nvSpPr>
        <p:spPr>
          <a:xfrm>
            <a:off x="0" y="336283"/>
            <a:ext cx="7112000" cy="400110"/>
          </a:xfrm>
          <a:prstGeom prst="rect">
            <a:avLst/>
          </a:prstGeom>
        </p:spPr>
        <p:txBody>
          <a:bodyPr wrap="square">
            <a:spAutoFit/>
          </a:bodyPr>
          <a:lstStyle/>
          <a:p>
            <a:pPr marL="285750" lvl="0" indent="-285750"/>
            <a:r>
              <a:rPr lang="en-CA" sz="2000" b="1" dirty="0">
                <a:latin typeface="Arial" panose="020B0604020202020204" pitchFamily="34" charset="0"/>
                <a:cs typeface="Arial" panose="020B0604020202020204" pitchFamily="34" charset="0"/>
              </a:rPr>
              <a:t>Cr</a:t>
            </a:r>
            <a:r>
              <a:rPr lang="fr-FR" sz="2000" b="1" dirty="0">
                <a:latin typeface="Arial" panose="020B0604020202020204" pitchFamily="34" charset="0"/>
                <a:cs typeface="Arial" panose="020B0604020202020204" pitchFamily="34" charset="0"/>
              </a:rPr>
              <a:t>é</a:t>
            </a:r>
            <a:r>
              <a:rPr lang="en-CA" sz="2000" b="1" dirty="0" err="1">
                <a:latin typeface="Arial" panose="020B0604020202020204" pitchFamily="34" charset="0"/>
                <a:cs typeface="Arial" panose="020B0604020202020204" pitchFamily="34" charset="0"/>
              </a:rPr>
              <a:t>ation</a:t>
            </a:r>
            <a:r>
              <a:rPr lang="en-CA" sz="2000" b="1" dirty="0">
                <a:latin typeface="Arial" panose="020B0604020202020204" pitchFamily="34" charset="0"/>
                <a:cs typeface="Arial" panose="020B0604020202020204" pitchFamily="34" charset="0"/>
              </a:rPr>
              <a:t> de </a:t>
            </a:r>
            <a:r>
              <a:rPr lang="en-CA" sz="2000" b="1" dirty="0" err="1">
                <a:latin typeface="Arial" panose="020B0604020202020204" pitchFamily="34" charset="0"/>
                <a:cs typeface="Arial" panose="020B0604020202020204" pitchFamily="34" charset="0"/>
              </a:rPr>
              <a:t>l’indice</a:t>
            </a:r>
            <a:r>
              <a:rPr lang="en-CA" sz="2000" b="1"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Vulnérabilité Électronique (IVE)</a:t>
            </a:r>
            <a:endParaRPr lang="en-C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807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11</a:t>
            </a:fld>
            <a:endParaRPr lang="en-US" dirty="0"/>
          </a:p>
        </p:txBody>
      </p:sp>
      <p:sp>
        <p:nvSpPr>
          <p:cNvPr id="3" name="Rectangle 2"/>
          <p:cNvSpPr/>
          <p:nvPr/>
        </p:nvSpPr>
        <p:spPr>
          <a:xfrm>
            <a:off x="347471" y="933221"/>
            <a:ext cx="8460029" cy="369332"/>
          </a:xfrm>
          <a:prstGeom prst="rect">
            <a:avLst/>
          </a:prstGeom>
        </p:spPr>
        <p:txBody>
          <a:bodyPr wrap="square">
            <a:spAutoFit/>
          </a:bodyPr>
          <a:lstStyle/>
          <a:p>
            <a:r>
              <a:rPr lang="en-CA" b="1" dirty="0" smtClean="0"/>
              <a:t>Les </a:t>
            </a:r>
            <a:r>
              <a:rPr lang="en-CA" b="1" dirty="0"/>
              <a:t>scores de </a:t>
            </a:r>
            <a:r>
              <a:rPr lang="en-CA" b="1" dirty="0" err="1"/>
              <a:t>l’IVE</a:t>
            </a:r>
            <a:r>
              <a:rPr lang="en-CA" b="1" dirty="0"/>
              <a:t> à </a:t>
            </a:r>
            <a:r>
              <a:rPr lang="en-CA" b="1" dirty="0" err="1"/>
              <a:t>l’échelle</a:t>
            </a:r>
            <a:r>
              <a:rPr lang="en-CA" b="1" dirty="0"/>
              <a:t> </a:t>
            </a:r>
            <a:r>
              <a:rPr lang="en-CA" b="1" dirty="0" err="1" smtClean="0"/>
              <a:t>nationale</a:t>
            </a:r>
            <a:endParaRPr lang="en-CA" b="1" dirty="0"/>
          </a:p>
        </p:txBody>
      </p:sp>
      <p:sp>
        <p:nvSpPr>
          <p:cNvPr id="4" name="Rectangle 3"/>
          <p:cNvSpPr/>
          <p:nvPr/>
        </p:nvSpPr>
        <p:spPr>
          <a:xfrm>
            <a:off x="452284" y="384952"/>
            <a:ext cx="8136194" cy="707886"/>
          </a:xfrm>
          <a:prstGeom prst="rect">
            <a:avLst/>
          </a:prstGeom>
        </p:spPr>
        <p:txBody>
          <a:bodyPr wrap="square">
            <a:spAutoFit/>
          </a:bodyPr>
          <a:lstStyle/>
          <a:p>
            <a:r>
              <a:rPr lang="en-CA" sz="2000" b="1" dirty="0" err="1" smtClean="0">
                <a:latin typeface="Arial" panose="020B0604020202020204" pitchFamily="34" charset="0"/>
                <a:cs typeface="Arial" panose="020B0604020202020204" pitchFamily="34" charset="0"/>
              </a:rPr>
              <a:t>Résultats</a:t>
            </a:r>
            <a:r>
              <a:rPr lang="en-CA" sz="2000" b="1" dirty="0" smtClean="0">
                <a:latin typeface="Arial" panose="020B0604020202020204" pitchFamily="34" charset="0"/>
                <a:cs typeface="Arial" panose="020B0604020202020204" pitchFamily="34" charset="0"/>
              </a:rPr>
              <a:t> </a:t>
            </a:r>
            <a:r>
              <a:rPr lang="en-CA" sz="2000" b="1" dirty="0" err="1" smtClean="0">
                <a:latin typeface="Arial" panose="020B0604020202020204" pitchFamily="34" charset="0"/>
                <a:cs typeface="Arial" panose="020B0604020202020204" pitchFamily="34" charset="0"/>
              </a:rPr>
              <a:t>Analytiques</a:t>
            </a:r>
            <a:r>
              <a:rPr lang="en-CA" sz="2000" b="1" dirty="0" smtClean="0">
                <a:latin typeface="Arial" panose="020B0604020202020204" pitchFamily="34" charset="0"/>
                <a:cs typeface="Arial" panose="020B0604020202020204" pitchFamily="34" charset="0"/>
              </a:rPr>
              <a:t> </a:t>
            </a:r>
            <a:endParaRPr lang="en-CA" sz="2000" b="1" dirty="0">
              <a:latin typeface="Arial" panose="020B0604020202020204" pitchFamily="34" charset="0"/>
              <a:cs typeface="Arial" panose="020B0604020202020204" pitchFamily="34" charset="0"/>
            </a:endParaRPr>
          </a:p>
          <a:p>
            <a:endParaRPr lang="en-CA" sz="2000" b="1" dirty="0">
              <a:latin typeface="Arial" panose="020B0604020202020204" pitchFamily="34" charset="0"/>
              <a:cs typeface="Arial" panose="020B0604020202020204" pitchFamily="34" charset="0"/>
            </a:endParaRPr>
          </a:p>
        </p:txBody>
      </p:sp>
      <p:sp>
        <p:nvSpPr>
          <p:cNvPr id="5" name="Rectangle 4"/>
          <p:cNvSpPr/>
          <p:nvPr/>
        </p:nvSpPr>
        <p:spPr>
          <a:xfrm>
            <a:off x="620533" y="1535496"/>
            <a:ext cx="7528599" cy="1477328"/>
          </a:xfrm>
          <a:prstGeom prst="rect">
            <a:avLst/>
          </a:prstGeom>
        </p:spPr>
        <p:txBody>
          <a:bodyPr wrap="square">
            <a:spAutoFit/>
          </a:bodyPr>
          <a:lstStyle/>
          <a:p>
            <a:pPr marL="285750" indent="-285750">
              <a:buFont typeface="Arial" panose="020B0604020202020204" pitchFamily="34" charset="0"/>
              <a:buChar char="•"/>
            </a:pPr>
            <a:r>
              <a:rPr lang="fr-CA" dirty="0" smtClean="0"/>
              <a:t>Le </a:t>
            </a:r>
            <a:r>
              <a:rPr lang="fr-CA" dirty="0"/>
              <a:t>score individuel moyen de l’IVE à l’échelle nationale est de </a:t>
            </a:r>
            <a:r>
              <a:rPr lang="fr-CA" dirty="0" smtClean="0"/>
              <a:t>38</a:t>
            </a:r>
            <a:endParaRPr lang="en-CA" dirty="0"/>
          </a:p>
          <a:p>
            <a:pPr marL="285750" indent="-285750">
              <a:buFont typeface="Arial" panose="020B0604020202020204" pitchFamily="34" charset="0"/>
              <a:buChar char="•"/>
            </a:pPr>
            <a:r>
              <a:rPr lang="fr-CA" dirty="0"/>
              <a:t>Le score individuel moyen </a:t>
            </a:r>
            <a:r>
              <a:rPr lang="fr-CA" dirty="0" smtClean="0"/>
              <a:t>pour la dimension</a:t>
            </a:r>
            <a:r>
              <a:rPr lang="en-CA" dirty="0" smtClean="0"/>
              <a:t>:</a:t>
            </a:r>
          </a:p>
          <a:p>
            <a:pPr marL="742950" lvl="1" indent="-285750">
              <a:buFont typeface="Calibri" panose="020F0502020204030204" pitchFamily="34" charset="0"/>
              <a:buChar char="‒"/>
            </a:pPr>
            <a:r>
              <a:rPr lang="fr-FR" dirty="0"/>
              <a:t>Accès</a:t>
            </a:r>
            <a:r>
              <a:rPr lang="fr-FR" b="1" dirty="0"/>
              <a:t> </a:t>
            </a:r>
            <a:r>
              <a:rPr lang="en-CA" dirty="0" err="1" smtClean="0"/>
              <a:t>est</a:t>
            </a:r>
            <a:r>
              <a:rPr lang="en-CA" dirty="0" smtClean="0"/>
              <a:t> 0.29 </a:t>
            </a:r>
            <a:endParaRPr lang="en-CA" dirty="0"/>
          </a:p>
          <a:p>
            <a:pPr marL="742950" lvl="1" indent="-285750">
              <a:buFont typeface="Calibri" panose="020F0502020204030204" pitchFamily="34" charset="0"/>
              <a:buChar char="‒"/>
            </a:pPr>
            <a:r>
              <a:rPr lang="en-CA" dirty="0" err="1" smtClean="0"/>
              <a:t>Confort</a:t>
            </a:r>
            <a:r>
              <a:rPr lang="en-CA" dirty="0" smtClean="0"/>
              <a:t> </a:t>
            </a:r>
            <a:r>
              <a:rPr lang="en-CA" dirty="0" err="1" smtClean="0"/>
              <a:t>est</a:t>
            </a:r>
            <a:r>
              <a:rPr lang="en-CA" dirty="0" smtClean="0"/>
              <a:t>  </a:t>
            </a:r>
            <a:r>
              <a:rPr lang="en-CA" dirty="0"/>
              <a:t>0.41 </a:t>
            </a:r>
          </a:p>
          <a:p>
            <a:pPr marL="742950" lvl="1" indent="-285750">
              <a:buFont typeface="Calibri" panose="020F0502020204030204" pitchFamily="34" charset="0"/>
              <a:buChar char="‒"/>
            </a:pPr>
            <a:r>
              <a:rPr lang="fr-CA" dirty="0"/>
              <a:t>Compétences </a:t>
            </a:r>
            <a:r>
              <a:rPr lang="en-CA" dirty="0" err="1" smtClean="0"/>
              <a:t>est</a:t>
            </a:r>
            <a:r>
              <a:rPr lang="en-CA" dirty="0" smtClean="0"/>
              <a:t> 0.61</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3528859827"/>
              </p:ext>
            </p:extLst>
          </p:nvPr>
        </p:nvGraphicFramePr>
        <p:xfrm>
          <a:off x="1014260" y="3024895"/>
          <a:ext cx="6208395" cy="2840355"/>
        </p:xfrm>
        <a:graphic>
          <a:graphicData uri="http://schemas.openxmlformats.org/drawingml/2006/table">
            <a:tbl>
              <a:tblPr firstRow="1" firstCol="1" bandRow="1">
                <a:tableStyleId>{5C22544A-7EE6-4342-B048-85BDC9FD1C3A}</a:tableStyleId>
              </a:tblPr>
              <a:tblGrid>
                <a:gridCol w="1214755"/>
                <a:gridCol w="996315"/>
                <a:gridCol w="989965"/>
                <a:gridCol w="900430"/>
                <a:gridCol w="1076325"/>
                <a:gridCol w="1030605"/>
              </a:tblGrid>
              <a:tr h="0">
                <a:tc gridSpan="6">
                  <a:txBody>
                    <a:bodyPr/>
                    <a:lstStyle/>
                    <a:p>
                      <a:pPr algn="ctr">
                        <a:lnSpc>
                          <a:spcPct val="150000"/>
                        </a:lnSpc>
                        <a:spcAft>
                          <a:spcPts val="0"/>
                        </a:spcAft>
                      </a:pPr>
                      <a:r>
                        <a:rPr lang="en-CA" sz="1400" dirty="0" smtClean="0">
                          <a:effectLst/>
                        </a:rPr>
                        <a:t>Scores de </a:t>
                      </a:r>
                      <a:r>
                        <a:rPr lang="en-CA" sz="1400" dirty="0" err="1" smtClean="0">
                          <a:effectLst/>
                        </a:rPr>
                        <a:t>l’IVE</a:t>
                      </a:r>
                      <a:r>
                        <a:rPr lang="en-CA" sz="1400" dirty="0" smtClean="0">
                          <a:effectLst/>
                        </a:rPr>
                        <a:t> pour les  </a:t>
                      </a:r>
                      <a:r>
                        <a:rPr lang="en-CA" sz="1400" dirty="0">
                          <a:effectLst/>
                        </a:rPr>
                        <a:t>Top </a:t>
                      </a:r>
                      <a:r>
                        <a:rPr lang="en-CA" sz="1400" dirty="0" smtClean="0">
                          <a:effectLst/>
                        </a:rPr>
                        <a:t>RMR</a:t>
                      </a:r>
                      <a:endParaRPr lang="en-CA" sz="1400" dirty="0">
                        <a:effectLst/>
                        <a:latin typeface="Calibri"/>
                        <a:ea typeface="Calibri"/>
                        <a:cs typeface="Times New Roman"/>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0">
                <a:tc>
                  <a:txBody>
                    <a:bodyPr/>
                    <a:lstStyle/>
                    <a:p>
                      <a:pPr algn="ctr">
                        <a:lnSpc>
                          <a:spcPct val="150000"/>
                        </a:lnSpc>
                        <a:spcAft>
                          <a:spcPts val="0"/>
                        </a:spcAft>
                      </a:pPr>
                      <a:r>
                        <a:rPr lang="en-CA" sz="1100" dirty="0">
                          <a:effectLst/>
                        </a:rPr>
                        <a:t>Top </a:t>
                      </a:r>
                      <a:r>
                        <a:rPr lang="en-CA" sz="1100" dirty="0" smtClean="0">
                          <a:effectLst/>
                        </a:rPr>
                        <a:t>RMR</a:t>
                      </a:r>
                      <a:endParaRPr lang="en-CA"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CA" sz="1100" dirty="0">
                          <a:effectLst/>
                        </a:rPr>
                        <a:t>Population </a:t>
                      </a:r>
                      <a:r>
                        <a:rPr lang="en-CA" sz="1100" dirty="0" smtClean="0">
                          <a:effectLst/>
                        </a:rPr>
                        <a:t>vivant</a:t>
                      </a:r>
                      <a:r>
                        <a:rPr lang="en-CA" sz="1100" baseline="0" dirty="0" smtClean="0">
                          <a:effectLst/>
                        </a:rPr>
                        <a:t> </a:t>
                      </a:r>
                      <a:r>
                        <a:rPr lang="en-CA" sz="1100" baseline="0" dirty="0" err="1" smtClean="0">
                          <a:effectLst/>
                        </a:rPr>
                        <a:t>dans</a:t>
                      </a:r>
                      <a:r>
                        <a:rPr lang="en-CA" sz="1100" baseline="0" dirty="0" smtClean="0">
                          <a:effectLst/>
                        </a:rPr>
                        <a:t> les RMR </a:t>
                      </a:r>
                      <a:endParaRPr lang="en-CA"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CA" sz="1100" dirty="0" smtClean="0">
                          <a:effectLst/>
                        </a:rPr>
                        <a:t>Score de</a:t>
                      </a:r>
                      <a:r>
                        <a:rPr lang="en-CA" sz="1100" baseline="0" dirty="0" smtClean="0">
                          <a:effectLst/>
                        </a:rPr>
                        <a:t> </a:t>
                      </a:r>
                      <a:r>
                        <a:rPr lang="en-CA" sz="1100" baseline="0" dirty="0" err="1" smtClean="0">
                          <a:effectLst/>
                        </a:rPr>
                        <a:t>l’IVE</a:t>
                      </a:r>
                      <a:endParaRPr lang="en-CA"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CA" sz="1100" dirty="0" smtClean="0">
                          <a:effectLst/>
                        </a:rPr>
                        <a:t>Score pour la dimension </a:t>
                      </a:r>
                      <a:r>
                        <a:rPr lang="fr-FR" sz="1100" dirty="0" smtClean="0"/>
                        <a:t>Accès</a:t>
                      </a:r>
                      <a:r>
                        <a:rPr lang="fr-FR" sz="1100" b="1" dirty="0" smtClean="0"/>
                        <a:t> </a:t>
                      </a:r>
                      <a:endParaRPr lang="en-CA"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CA" sz="1100" dirty="0" smtClean="0">
                          <a:effectLst/>
                        </a:rPr>
                        <a:t>Score pour la dimension </a:t>
                      </a:r>
                      <a:r>
                        <a:rPr lang="fr-FR" sz="1100" dirty="0" smtClean="0"/>
                        <a:t>Confort </a:t>
                      </a:r>
                      <a:endParaRPr lang="en-CA" sz="1100" dirty="0">
                        <a:effectLst/>
                        <a:latin typeface="+mn-lt"/>
                        <a:ea typeface="Calibri"/>
                        <a:cs typeface="Times New Roman"/>
                      </a:endParaRPr>
                    </a:p>
                  </a:txBody>
                  <a:tcPr marL="68580" marR="68580" marT="0" marB="0"/>
                </a:tc>
                <a:tc>
                  <a:txBody>
                    <a:bodyPr/>
                    <a:lstStyle/>
                    <a:p>
                      <a:pPr algn="ctr">
                        <a:lnSpc>
                          <a:spcPct val="150000"/>
                        </a:lnSpc>
                        <a:spcAft>
                          <a:spcPts val="0"/>
                        </a:spcAft>
                      </a:pPr>
                      <a:r>
                        <a:rPr lang="en-CA" sz="1100" dirty="0" smtClean="0">
                          <a:effectLst/>
                        </a:rPr>
                        <a:t>Score pour la dimension </a:t>
                      </a:r>
                      <a:r>
                        <a:rPr lang="fr-CA" sz="1100" dirty="0" smtClean="0"/>
                        <a:t>Compétences </a:t>
                      </a:r>
                      <a:endParaRPr lang="en-CA" sz="1100" dirty="0">
                        <a:effectLst/>
                        <a:latin typeface="+mn-lt"/>
                        <a:ea typeface="Calibri"/>
                        <a:cs typeface="Times New Roman"/>
                      </a:endParaRPr>
                    </a:p>
                  </a:txBody>
                  <a:tcPr marL="68580" marR="68580" marT="0" marB="0"/>
                </a:tc>
              </a:tr>
              <a:tr h="0">
                <a:tc>
                  <a:txBody>
                    <a:bodyPr/>
                    <a:lstStyle/>
                    <a:p>
                      <a:pPr>
                        <a:lnSpc>
                          <a:spcPct val="150000"/>
                        </a:lnSpc>
                        <a:spcAft>
                          <a:spcPts val="0"/>
                        </a:spcAft>
                      </a:pPr>
                      <a:r>
                        <a:rPr lang="en-CA" sz="1100">
                          <a:effectLst/>
                        </a:rPr>
                        <a:t>Toronto</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4,473,165</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0.35</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0.25</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0.37</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0.60</a:t>
                      </a:r>
                      <a:endParaRPr lang="en-CA" sz="1100">
                        <a:effectLst/>
                        <a:latin typeface="Calibri"/>
                        <a:ea typeface="Calibri"/>
                        <a:cs typeface="Times New Roman"/>
                      </a:endParaRPr>
                    </a:p>
                  </a:txBody>
                  <a:tcPr marL="68580" marR="68580" marT="0" marB="0" anchor="b"/>
                </a:tc>
              </a:tr>
              <a:tr h="253365">
                <a:tc>
                  <a:txBody>
                    <a:bodyPr/>
                    <a:lstStyle/>
                    <a:p>
                      <a:pPr>
                        <a:lnSpc>
                          <a:spcPct val="150000"/>
                        </a:lnSpc>
                        <a:spcAft>
                          <a:spcPts val="0"/>
                        </a:spcAft>
                      </a:pPr>
                      <a:r>
                        <a:rPr lang="en-CA" sz="1100">
                          <a:effectLst/>
                        </a:rPr>
                        <a:t>Montréal</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3,072,610</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0.38</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0.30</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0.40</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0.63</a:t>
                      </a:r>
                      <a:endParaRPr lang="en-CA" sz="1100">
                        <a:effectLst/>
                        <a:latin typeface="Calibri"/>
                        <a:ea typeface="Calibri"/>
                        <a:cs typeface="Times New Roman"/>
                      </a:endParaRPr>
                    </a:p>
                  </a:txBody>
                  <a:tcPr marL="68580" marR="68580" marT="0" marB="0" anchor="b"/>
                </a:tc>
              </a:tr>
              <a:tr h="253365">
                <a:tc>
                  <a:txBody>
                    <a:bodyPr/>
                    <a:lstStyle/>
                    <a:p>
                      <a:pPr>
                        <a:lnSpc>
                          <a:spcPct val="150000"/>
                        </a:lnSpc>
                        <a:spcAft>
                          <a:spcPts val="0"/>
                        </a:spcAft>
                      </a:pPr>
                      <a:r>
                        <a:rPr lang="en-CA" sz="1100">
                          <a:effectLst/>
                        </a:rPr>
                        <a:t>Vancouver</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1,897,675</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0.34</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0.24</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0.38</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0.58</a:t>
                      </a:r>
                      <a:endParaRPr lang="en-CA" sz="1100">
                        <a:effectLst/>
                        <a:latin typeface="Calibri"/>
                        <a:ea typeface="Calibri"/>
                        <a:cs typeface="Times New Roman"/>
                      </a:endParaRPr>
                    </a:p>
                  </a:txBody>
                  <a:tcPr marL="68580" marR="68580" marT="0" marB="0" anchor="b"/>
                </a:tc>
              </a:tr>
              <a:tr h="253365">
                <a:tc>
                  <a:txBody>
                    <a:bodyPr/>
                    <a:lstStyle/>
                    <a:p>
                      <a:pPr>
                        <a:lnSpc>
                          <a:spcPct val="150000"/>
                        </a:lnSpc>
                        <a:spcAft>
                          <a:spcPts val="0"/>
                        </a:spcAft>
                      </a:pPr>
                      <a:r>
                        <a:rPr lang="en-CA" sz="1100">
                          <a:effectLst/>
                        </a:rPr>
                        <a:t>Ottawa-Gatineau</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989,105</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0.32</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0.24</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0.35</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0.52</a:t>
                      </a:r>
                      <a:endParaRPr lang="en-CA" sz="1100">
                        <a:effectLst/>
                        <a:latin typeface="Calibri"/>
                        <a:ea typeface="Calibri"/>
                        <a:cs typeface="Times New Roman"/>
                      </a:endParaRPr>
                    </a:p>
                  </a:txBody>
                  <a:tcPr marL="68580" marR="68580" marT="0" marB="0" anchor="b"/>
                </a:tc>
              </a:tr>
              <a:tr h="0">
                <a:tc>
                  <a:txBody>
                    <a:bodyPr/>
                    <a:lstStyle/>
                    <a:p>
                      <a:pPr>
                        <a:lnSpc>
                          <a:spcPct val="150000"/>
                        </a:lnSpc>
                        <a:spcAft>
                          <a:spcPts val="0"/>
                        </a:spcAft>
                      </a:pPr>
                      <a:r>
                        <a:rPr lang="en-CA" sz="1100">
                          <a:effectLst/>
                        </a:rPr>
                        <a:t>Calgary</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961,120</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0.29</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0.19</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0.33</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0.50</a:t>
                      </a:r>
                      <a:endParaRPr lang="en-CA" sz="1100">
                        <a:effectLst/>
                        <a:latin typeface="Calibri"/>
                        <a:ea typeface="Calibri"/>
                        <a:cs typeface="Times New Roman"/>
                      </a:endParaRPr>
                    </a:p>
                  </a:txBody>
                  <a:tcPr marL="68580" marR="68580" marT="0" marB="0" anchor="b"/>
                </a:tc>
              </a:tr>
              <a:tr h="0">
                <a:tc>
                  <a:txBody>
                    <a:bodyPr/>
                    <a:lstStyle/>
                    <a:p>
                      <a:pPr>
                        <a:lnSpc>
                          <a:spcPct val="150000"/>
                        </a:lnSpc>
                        <a:spcAft>
                          <a:spcPts val="0"/>
                        </a:spcAft>
                      </a:pPr>
                      <a:r>
                        <a:rPr lang="en-CA" sz="1100">
                          <a:effectLst/>
                        </a:rPr>
                        <a:t>Edmonton</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921,090</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0.33</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0.24</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0.36</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0.59</a:t>
                      </a:r>
                      <a:endParaRPr lang="en-CA" sz="1100">
                        <a:effectLst/>
                        <a:latin typeface="Calibri"/>
                        <a:ea typeface="Calibri"/>
                        <a:cs typeface="Times New Roman"/>
                      </a:endParaRPr>
                    </a:p>
                  </a:txBody>
                  <a:tcPr marL="68580" marR="68580" marT="0" marB="0" anchor="b"/>
                </a:tc>
              </a:tr>
              <a:tr h="0">
                <a:tc>
                  <a:txBody>
                    <a:bodyPr/>
                    <a:lstStyle/>
                    <a:p>
                      <a:pPr>
                        <a:lnSpc>
                          <a:spcPct val="150000"/>
                        </a:lnSpc>
                        <a:spcAft>
                          <a:spcPts val="0"/>
                        </a:spcAft>
                      </a:pPr>
                      <a:r>
                        <a:rPr lang="en-CA" sz="1100">
                          <a:effectLst/>
                        </a:rPr>
                        <a:t>Québec</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626,010</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0.38</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0.31</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a:effectLst/>
                        </a:rPr>
                        <a:t>0.39</a:t>
                      </a:r>
                      <a:endParaRPr lang="en-CA"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n-CA" sz="1100" dirty="0">
                          <a:effectLst/>
                        </a:rPr>
                        <a:t>0.62</a:t>
                      </a:r>
                      <a:endParaRPr lang="en-CA"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696383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12</a:t>
            </a:fld>
            <a:endParaRPr lang="en-US" dirty="0"/>
          </a:p>
        </p:txBody>
      </p:sp>
      <p:sp>
        <p:nvSpPr>
          <p:cNvPr id="5" name="Rectangle 4"/>
          <p:cNvSpPr/>
          <p:nvPr/>
        </p:nvSpPr>
        <p:spPr>
          <a:xfrm>
            <a:off x="4923130" y="1679285"/>
            <a:ext cx="3668420" cy="3970318"/>
          </a:xfrm>
          <a:prstGeom prst="rect">
            <a:avLst/>
          </a:prstGeom>
        </p:spPr>
        <p:txBody>
          <a:bodyPr wrap="square">
            <a:spAutoFit/>
          </a:bodyPr>
          <a:lstStyle/>
          <a:p>
            <a:r>
              <a:rPr lang="fr-CA" dirty="0"/>
              <a:t>Un Indice de Vulnérabilité Électronique à l’échelle nationale peut aider les organisations délivrant des services à </a:t>
            </a:r>
            <a:r>
              <a:rPr lang="fr-CA" dirty="0" smtClean="0"/>
              <a:t>intégrer plus facilement l’ère </a:t>
            </a:r>
            <a:r>
              <a:rPr lang="fr-CA" dirty="0"/>
              <a:t>du digital, cela en atténuant les conséquences sur les groupes cyber-vulnérables.</a:t>
            </a:r>
            <a:endParaRPr lang="en-CA" dirty="0"/>
          </a:p>
          <a:p>
            <a:endParaRPr lang="en-CA" dirty="0"/>
          </a:p>
          <a:p>
            <a:r>
              <a:rPr lang="en-CA" dirty="0" err="1" smtClean="0"/>
              <a:t>L’indice</a:t>
            </a:r>
            <a:r>
              <a:rPr lang="en-CA" dirty="0" smtClean="0"/>
              <a:t> a </a:t>
            </a:r>
            <a:r>
              <a:rPr lang="fr-CA" dirty="0" smtClean="0"/>
              <a:t>é</a:t>
            </a:r>
            <a:r>
              <a:rPr lang="en-CA" dirty="0" smtClean="0"/>
              <a:t>t</a:t>
            </a:r>
            <a:r>
              <a:rPr lang="fr-CA" dirty="0" smtClean="0"/>
              <a:t>é</a:t>
            </a:r>
            <a:r>
              <a:rPr lang="en-CA" dirty="0" smtClean="0"/>
              <a:t> </a:t>
            </a:r>
            <a:r>
              <a:rPr lang="en-CA" dirty="0" err="1" smtClean="0"/>
              <a:t>personalis</a:t>
            </a:r>
            <a:r>
              <a:rPr lang="fr-CA" dirty="0" smtClean="0"/>
              <a:t>é</a:t>
            </a:r>
            <a:r>
              <a:rPr lang="en-CA" dirty="0" smtClean="0"/>
              <a:t> pour different sous-</a:t>
            </a:r>
            <a:r>
              <a:rPr lang="en-CA" dirty="0" err="1" smtClean="0"/>
              <a:t>groupes</a:t>
            </a:r>
            <a:r>
              <a:rPr lang="en-CA" dirty="0" smtClean="0"/>
              <a:t> de la population: </a:t>
            </a:r>
          </a:p>
          <a:p>
            <a:pPr marL="742950" lvl="1" indent="-285750">
              <a:buFont typeface="Calibri" panose="020F0502020204030204" pitchFamily="34" charset="0"/>
              <a:buChar char="‒"/>
            </a:pPr>
            <a:r>
              <a:rPr lang="en-CA" dirty="0" smtClean="0"/>
              <a:t>Immigrants</a:t>
            </a:r>
          </a:p>
          <a:p>
            <a:pPr marL="742950" lvl="1" indent="-285750">
              <a:buFont typeface="Calibri" panose="020F0502020204030204" pitchFamily="34" charset="0"/>
              <a:buChar char="‒"/>
            </a:pPr>
            <a:r>
              <a:rPr lang="en-CA" dirty="0" err="1"/>
              <a:t>Jeunes</a:t>
            </a:r>
            <a:r>
              <a:rPr lang="en-CA" dirty="0"/>
              <a:t> </a:t>
            </a:r>
          </a:p>
          <a:p>
            <a:pPr marL="742950" lvl="1" indent="-285750">
              <a:buFont typeface="Calibri" panose="020F0502020204030204" pitchFamily="34" charset="0"/>
              <a:buChar char="‒"/>
            </a:pPr>
            <a:r>
              <a:rPr lang="en-CA" dirty="0" err="1"/>
              <a:t>Aînés</a:t>
            </a:r>
            <a:endParaRPr lang="en-CA" dirty="0"/>
          </a:p>
        </p:txBody>
      </p:sp>
      <p:sp>
        <p:nvSpPr>
          <p:cNvPr id="8" name="Rectangle 7"/>
          <p:cNvSpPr/>
          <p:nvPr/>
        </p:nvSpPr>
        <p:spPr>
          <a:xfrm>
            <a:off x="452284" y="384952"/>
            <a:ext cx="8136194" cy="400110"/>
          </a:xfrm>
          <a:prstGeom prst="rect">
            <a:avLst/>
          </a:prstGeom>
        </p:spPr>
        <p:txBody>
          <a:bodyPr wrap="square">
            <a:spAutoFit/>
          </a:bodyPr>
          <a:lstStyle/>
          <a:p>
            <a:r>
              <a:rPr lang="en-CA" sz="2000" b="1" dirty="0" err="1">
                <a:latin typeface="Arial" panose="020B0604020202020204" pitchFamily="34" charset="0"/>
                <a:cs typeface="Arial" panose="020B0604020202020204" pitchFamily="34" charset="0"/>
              </a:rPr>
              <a:t>Résultats</a:t>
            </a:r>
            <a:r>
              <a:rPr lang="en-CA" sz="2000" b="1" dirty="0">
                <a:latin typeface="Arial" panose="020B0604020202020204" pitchFamily="34" charset="0"/>
                <a:cs typeface="Arial" panose="020B0604020202020204" pitchFamily="34" charset="0"/>
              </a:rPr>
              <a:t> </a:t>
            </a:r>
            <a:r>
              <a:rPr lang="en-CA" sz="2000" b="1" dirty="0" err="1">
                <a:latin typeface="Arial" panose="020B0604020202020204" pitchFamily="34" charset="0"/>
                <a:cs typeface="Arial" panose="020B0604020202020204" pitchFamily="34" charset="0"/>
              </a:rPr>
              <a:t>Analytiques</a:t>
            </a:r>
            <a:r>
              <a:rPr lang="en-CA" sz="2000" b="1" dirty="0">
                <a:latin typeface="Arial" panose="020B0604020202020204" pitchFamily="34" charset="0"/>
                <a:cs typeface="Arial" panose="020B0604020202020204" pitchFamily="34" charset="0"/>
              </a:rPr>
              <a:t> </a:t>
            </a:r>
          </a:p>
        </p:txBody>
      </p:sp>
      <p:sp>
        <p:nvSpPr>
          <p:cNvPr id="9" name="Rectangle 8"/>
          <p:cNvSpPr/>
          <p:nvPr/>
        </p:nvSpPr>
        <p:spPr>
          <a:xfrm>
            <a:off x="452562" y="774426"/>
            <a:ext cx="7250344" cy="369332"/>
          </a:xfrm>
          <a:prstGeom prst="rect">
            <a:avLst/>
          </a:prstGeom>
        </p:spPr>
        <p:txBody>
          <a:bodyPr wrap="square">
            <a:spAutoFit/>
          </a:bodyPr>
          <a:lstStyle/>
          <a:p>
            <a:r>
              <a:rPr lang="en-CA" b="1" dirty="0" smtClean="0"/>
              <a:t>L’IVE </a:t>
            </a:r>
            <a:r>
              <a:rPr lang="fr-FR" b="1" dirty="0"/>
              <a:t>personnalisé pour différents segments de la population </a:t>
            </a:r>
            <a:endParaRPr lang="en-CA" b="1" dirty="0"/>
          </a:p>
        </p:txBody>
      </p:sp>
      <p:graphicFrame>
        <p:nvGraphicFramePr>
          <p:cNvPr id="7" name="Chart 6"/>
          <p:cNvGraphicFramePr>
            <a:graphicFrameLocks/>
          </p:cNvGraphicFramePr>
          <p:nvPr>
            <p:extLst>
              <p:ext uri="{D42A27DB-BD31-4B8C-83A1-F6EECF244321}">
                <p14:modId xmlns:p14="http://schemas.microsoft.com/office/powerpoint/2010/main" val="3750832573"/>
              </p:ext>
            </p:extLst>
          </p:nvPr>
        </p:nvGraphicFramePr>
        <p:xfrm>
          <a:off x="381848" y="1730429"/>
          <a:ext cx="4349158" cy="3868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570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13</a:t>
            </a:fld>
            <a:endParaRPr lang="en-US" dirty="0"/>
          </a:p>
        </p:txBody>
      </p:sp>
      <p:sp>
        <p:nvSpPr>
          <p:cNvPr id="3" name="Rectangle 2"/>
          <p:cNvSpPr/>
          <p:nvPr/>
        </p:nvSpPr>
        <p:spPr>
          <a:xfrm>
            <a:off x="550606" y="665793"/>
            <a:ext cx="8136194" cy="1754326"/>
          </a:xfrm>
          <a:prstGeom prst="rect">
            <a:avLst/>
          </a:prstGeom>
        </p:spPr>
        <p:txBody>
          <a:bodyPr wrap="square">
            <a:spAutoFit/>
          </a:bodyPr>
          <a:lstStyle/>
          <a:p>
            <a:endParaRPr lang="en-CA" dirty="0" smtClean="0"/>
          </a:p>
          <a:p>
            <a:endParaRPr lang="en-CA" dirty="0"/>
          </a:p>
          <a:p>
            <a:endParaRPr lang="en-CA" dirty="0" smtClean="0"/>
          </a:p>
          <a:p>
            <a:endParaRPr lang="en-CA" dirty="0"/>
          </a:p>
          <a:p>
            <a:endParaRPr lang="en-CA" dirty="0" smtClean="0"/>
          </a:p>
          <a:p>
            <a:endParaRPr lang="en-CA" dirty="0"/>
          </a:p>
        </p:txBody>
      </p:sp>
      <p:sp>
        <p:nvSpPr>
          <p:cNvPr id="4" name="Rectangle 3"/>
          <p:cNvSpPr/>
          <p:nvPr/>
        </p:nvSpPr>
        <p:spPr>
          <a:xfrm>
            <a:off x="400664" y="84821"/>
            <a:ext cx="8136194" cy="400110"/>
          </a:xfrm>
          <a:prstGeom prst="rect">
            <a:avLst/>
          </a:prstGeom>
        </p:spPr>
        <p:txBody>
          <a:bodyPr wrap="square">
            <a:spAutoFit/>
          </a:bodyPr>
          <a:lstStyle/>
          <a:p>
            <a:r>
              <a:rPr lang="en-CA" sz="2000" b="1" dirty="0" err="1">
                <a:latin typeface="Arial" panose="020B0604020202020204" pitchFamily="34" charset="0"/>
                <a:cs typeface="Arial" panose="020B0604020202020204" pitchFamily="34" charset="0"/>
              </a:rPr>
              <a:t>Résultats</a:t>
            </a:r>
            <a:r>
              <a:rPr lang="en-CA" sz="2000" b="1" dirty="0">
                <a:latin typeface="Arial" panose="020B0604020202020204" pitchFamily="34" charset="0"/>
                <a:cs typeface="Arial" panose="020B0604020202020204" pitchFamily="34" charset="0"/>
              </a:rPr>
              <a:t> </a:t>
            </a:r>
            <a:r>
              <a:rPr lang="en-CA" sz="2000" b="1" dirty="0" err="1">
                <a:latin typeface="Arial" panose="020B0604020202020204" pitchFamily="34" charset="0"/>
                <a:cs typeface="Arial" panose="020B0604020202020204" pitchFamily="34" charset="0"/>
              </a:rPr>
              <a:t>Analytiques</a:t>
            </a:r>
            <a:r>
              <a:rPr lang="en-CA" sz="2000" b="1" dirty="0">
                <a:latin typeface="Arial" panose="020B0604020202020204" pitchFamily="34" charset="0"/>
                <a:cs typeface="Arial" panose="020B0604020202020204" pitchFamily="34" charset="0"/>
              </a:rPr>
              <a:t> </a:t>
            </a:r>
          </a:p>
        </p:txBody>
      </p:sp>
      <p:sp>
        <p:nvSpPr>
          <p:cNvPr id="6" name="TextBox 5"/>
          <p:cNvSpPr txBox="1"/>
          <p:nvPr/>
        </p:nvSpPr>
        <p:spPr>
          <a:xfrm>
            <a:off x="550606" y="869771"/>
            <a:ext cx="7836310" cy="6463308"/>
          </a:xfrm>
          <a:prstGeom prst="rect">
            <a:avLst/>
          </a:prstGeom>
          <a:noFill/>
        </p:spPr>
        <p:txBody>
          <a:bodyPr wrap="square" rtlCol="0">
            <a:spAutoFit/>
          </a:bodyPr>
          <a:lstStyle/>
          <a:p>
            <a:pPr marL="285750" indent="-285750">
              <a:buFont typeface="Arial" panose="020B0604020202020204" pitchFamily="34" charset="0"/>
              <a:buChar char="•"/>
            </a:pPr>
            <a:r>
              <a:rPr lang="fr-CA" dirty="0" smtClean="0"/>
              <a:t>L’indice </a:t>
            </a:r>
            <a:r>
              <a:rPr lang="fr-CA" dirty="0"/>
              <a:t>de </a:t>
            </a:r>
            <a:r>
              <a:rPr lang="fr-CA" dirty="0" smtClean="0"/>
              <a:t>cyber vulnérabilité, </a:t>
            </a:r>
            <a:r>
              <a:rPr lang="fr-CA" dirty="0"/>
              <a:t>en tant qu’outil standard, peut servir à comparer la mesure dans laquelle la population prise en charge par chaque Centre Service Canada peut être désavantagée en ce qui concerne la prestation de services en ligne. </a:t>
            </a:r>
            <a:endParaRPr lang="en-CA" dirty="0"/>
          </a:p>
          <a:p>
            <a:pPr marL="285750" indent="-285750">
              <a:buFont typeface="Arial" panose="020B0604020202020204" pitchFamily="34" charset="0"/>
              <a:buChar char="•"/>
            </a:pPr>
            <a:r>
              <a:rPr lang="fr-CA" dirty="0"/>
              <a:t>Service Canada tient à jour une base de données administrative sur l’emplacement des points de service en personne à l’échelle du Canada. Cette base de données comprend les codes postaux situés dans un rayon de 50 km en voiture de chaque point de service.</a:t>
            </a:r>
            <a:r>
              <a:rPr lang="en-CA" dirty="0" smtClean="0"/>
              <a:t> </a:t>
            </a:r>
          </a:p>
          <a:p>
            <a:pPr marL="285750" indent="-285750">
              <a:buFont typeface="Arial" panose="020B0604020202020204" pitchFamily="34" charset="0"/>
              <a:buChar char="•"/>
            </a:pPr>
            <a:r>
              <a:rPr lang="fr-CA" dirty="0" smtClean="0"/>
              <a:t>Nous avons estim</a:t>
            </a:r>
            <a:r>
              <a:rPr lang="fr-CA" dirty="0"/>
              <a:t>é</a:t>
            </a:r>
            <a:r>
              <a:rPr lang="fr-CA" dirty="0" smtClean="0"/>
              <a:t> la moyenne de l’IVE pour les populations desservies par un CSC, en reliant </a:t>
            </a:r>
            <a:r>
              <a:rPr lang="fr-CA" dirty="0"/>
              <a:t>l’ENM de 2011 à cette base de données administrative, ce qui permet de déterminer quels répondants à l’ENM étaient à 50 km de voiture ou moins. </a:t>
            </a:r>
            <a:endParaRPr lang="en-CA" dirty="0"/>
          </a:p>
          <a:p>
            <a:pPr marL="285750" indent="-285750">
              <a:buFont typeface="Arial" panose="020B0604020202020204" pitchFamily="34" charset="0"/>
              <a:buChar char="•"/>
            </a:pPr>
            <a:r>
              <a:rPr lang="en-CA" dirty="0" smtClean="0"/>
              <a:t> </a:t>
            </a:r>
            <a:r>
              <a:rPr lang="en-CA" b="1" dirty="0" err="1" smtClean="0"/>
              <a:t>Avantages</a:t>
            </a:r>
            <a:r>
              <a:rPr lang="en-CA" b="1" dirty="0" smtClean="0"/>
              <a:t>:</a:t>
            </a:r>
            <a:endParaRPr lang="en-CA" b="1" dirty="0"/>
          </a:p>
          <a:p>
            <a:pPr marL="742950" lvl="1" indent="-285750">
              <a:buFont typeface="Calibri" panose="020F0502020204030204" pitchFamily="34" charset="0"/>
              <a:buChar char="‒"/>
            </a:pPr>
            <a:r>
              <a:rPr lang="en-CA" dirty="0" err="1"/>
              <a:t>Connaître</a:t>
            </a:r>
            <a:r>
              <a:rPr lang="en-CA" dirty="0"/>
              <a:t> </a:t>
            </a:r>
            <a:r>
              <a:rPr lang="en-CA" dirty="0" err="1"/>
              <a:t>l’IVE</a:t>
            </a:r>
            <a:r>
              <a:rPr lang="en-CA" dirty="0"/>
              <a:t> de la population vivant </a:t>
            </a:r>
            <a:r>
              <a:rPr lang="en-CA" dirty="0" err="1"/>
              <a:t>dans</a:t>
            </a:r>
            <a:r>
              <a:rPr lang="en-CA" dirty="0"/>
              <a:t> un rayon de 50 km </a:t>
            </a:r>
            <a:r>
              <a:rPr lang="en-CA" dirty="0" smtClean="0"/>
              <a:t>d’un </a:t>
            </a:r>
            <a:r>
              <a:rPr lang="en-CA" dirty="0"/>
              <a:t>CSC;</a:t>
            </a:r>
          </a:p>
          <a:p>
            <a:pPr marL="742950" lvl="1" indent="-285750">
              <a:buFont typeface="Calibri" panose="020F0502020204030204" pitchFamily="34" charset="0"/>
              <a:buChar char="‒"/>
            </a:pPr>
            <a:r>
              <a:rPr lang="en-CA" dirty="0" err="1" smtClean="0"/>
              <a:t>Fournir</a:t>
            </a:r>
            <a:r>
              <a:rPr lang="en-CA" dirty="0" smtClean="0"/>
              <a:t> aux CSC, les </a:t>
            </a:r>
            <a:r>
              <a:rPr lang="en-CA" dirty="0" err="1"/>
              <a:t>caractéristiques</a:t>
            </a:r>
            <a:r>
              <a:rPr lang="en-CA" dirty="0"/>
              <a:t> </a:t>
            </a:r>
            <a:r>
              <a:rPr lang="en-CA" dirty="0" smtClean="0"/>
              <a:t>socio-</a:t>
            </a:r>
            <a:r>
              <a:rPr lang="en-CA" dirty="0" err="1" smtClean="0"/>
              <a:t>d</a:t>
            </a:r>
            <a:r>
              <a:rPr lang="en-CA" dirty="0" err="1"/>
              <a:t>é</a:t>
            </a:r>
            <a:r>
              <a:rPr lang="en-CA" dirty="0" err="1" smtClean="0"/>
              <a:t>mographiques</a:t>
            </a:r>
            <a:r>
              <a:rPr lang="en-CA" dirty="0" smtClean="0"/>
              <a:t> </a:t>
            </a:r>
            <a:r>
              <a:rPr lang="en-CA" dirty="0"/>
              <a:t>de </a:t>
            </a:r>
            <a:r>
              <a:rPr lang="en-CA" dirty="0" err="1"/>
              <a:t>leur</a:t>
            </a:r>
            <a:r>
              <a:rPr lang="en-CA" dirty="0"/>
              <a:t> </a:t>
            </a:r>
            <a:r>
              <a:rPr lang="en-CA" dirty="0" err="1"/>
              <a:t>clientèle</a:t>
            </a:r>
            <a:r>
              <a:rPr lang="en-CA" dirty="0"/>
              <a:t> (vivant </a:t>
            </a:r>
            <a:r>
              <a:rPr lang="en-CA" dirty="0" err="1"/>
              <a:t>dans</a:t>
            </a:r>
            <a:r>
              <a:rPr lang="en-CA" dirty="0"/>
              <a:t> un rayon de 50 km);</a:t>
            </a:r>
          </a:p>
          <a:p>
            <a:pPr marL="742950" lvl="1" indent="-285750">
              <a:buFont typeface="Calibri" panose="020F0502020204030204" pitchFamily="34" charset="0"/>
              <a:buChar char="‒"/>
            </a:pPr>
            <a:r>
              <a:rPr lang="en-CA" dirty="0" smtClean="0"/>
              <a:t>Supporter la modernisation </a:t>
            </a:r>
            <a:r>
              <a:rPr lang="en-CA" dirty="0"/>
              <a:t>des services </a:t>
            </a:r>
            <a:r>
              <a:rPr lang="en-CA" dirty="0" err="1" smtClean="0"/>
              <a:t>offert</a:t>
            </a:r>
            <a:r>
              <a:rPr lang="en-CA" dirty="0" smtClean="0"/>
              <a:t> aux clients, </a:t>
            </a:r>
            <a:r>
              <a:rPr lang="en-CA" dirty="0" err="1" smtClean="0"/>
              <a:t>en</a:t>
            </a:r>
            <a:r>
              <a:rPr lang="en-CA" dirty="0" smtClean="0"/>
              <a:t> </a:t>
            </a:r>
            <a:r>
              <a:rPr lang="en-CA" dirty="0" err="1" smtClean="0"/>
              <a:t>fournissant</a:t>
            </a:r>
            <a:r>
              <a:rPr lang="en-CA" dirty="0" smtClean="0"/>
              <a:t> </a:t>
            </a:r>
            <a:r>
              <a:rPr lang="en-CA" dirty="0"/>
              <a:t>des </a:t>
            </a:r>
            <a:r>
              <a:rPr lang="en-CA" dirty="0" err="1" smtClean="0"/>
              <a:t>informations</a:t>
            </a:r>
            <a:r>
              <a:rPr lang="en-CA" dirty="0" smtClean="0"/>
              <a:t> </a:t>
            </a:r>
            <a:r>
              <a:rPr lang="en-CA" dirty="0" err="1"/>
              <a:t>basé</a:t>
            </a:r>
            <a:r>
              <a:rPr lang="en-CA" dirty="0"/>
              <a:t> sur des </a:t>
            </a:r>
            <a:r>
              <a:rPr lang="en-CA" dirty="0" err="1" smtClean="0"/>
              <a:t>preuves</a:t>
            </a:r>
            <a:r>
              <a:rPr lang="en-CA" dirty="0" smtClean="0"/>
              <a:t>.</a:t>
            </a:r>
            <a:endParaRPr lang="en-CA" dirty="0"/>
          </a:p>
          <a:p>
            <a:endParaRPr lang="en-CA" dirty="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p>
          <a:p>
            <a:endParaRPr lang="en-CA" dirty="0"/>
          </a:p>
          <a:p>
            <a:endParaRPr lang="en-CA" dirty="0"/>
          </a:p>
        </p:txBody>
      </p:sp>
      <p:sp>
        <p:nvSpPr>
          <p:cNvPr id="8" name="Rectangle 7"/>
          <p:cNvSpPr/>
          <p:nvPr/>
        </p:nvSpPr>
        <p:spPr>
          <a:xfrm>
            <a:off x="550606" y="502826"/>
            <a:ext cx="6169508" cy="369332"/>
          </a:xfrm>
          <a:prstGeom prst="rect">
            <a:avLst/>
          </a:prstGeom>
        </p:spPr>
        <p:txBody>
          <a:bodyPr wrap="square">
            <a:spAutoFit/>
          </a:bodyPr>
          <a:lstStyle/>
          <a:p>
            <a:r>
              <a:rPr lang="en-CA" b="1" dirty="0"/>
              <a:t>Les scores de </a:t>
            </a:r>
            <a:r>
              <a:rPr lang="en-CA" b="1" dirty="0" err="1"/>
              <a:t>l’IVE</a:t>
            </a:r>
            <a:r>
              <a:rPr lang="en-CA" b="1" dirty="0"/>
              <a:t> par Centre Service Canada (CSC</a:t>
            </a:r>
            <a:r>
              <a:rPr lang="en-CA" b="1" dirty="0" smtClean="0"/>
              <a:t>)</a:t>
            </a:r>
            <a:endParaRPr lang="en-CA" b="1" dirty="0"/>
          </a:p>
        </p:txBody>
      </p:sp>
    </p:spTree>
    <p:extLst>
      <p:ext uri="{BB962C8B-B14F-4D97-AF65-F5344CB8AC3E}">
        <p14:creationId xmlns:p14="http://schemas.microsoft.com/office/powerpoint/2010/main" val="139969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14</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10" y="1543791"/>
            <a:ext cx="8568952" cy="401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9223" y="742180"/>
            <a:ext cx="8146027" cy="369332"/>
          </a:xfrm>
          <a:prstGeom prst="rect">
            <a:avLst/>
          </a:prstGeom>
        </p:spPr>
        <p:txBody>
          <a:bodyPr wrap="square">
            <a:spAutoFit/>
          </a:bodyPr>
          <a:lstStyle/>
          <a:p>
            <a:r>
              <a:rPr lang="en-CA" b="1" dirty="0" smtClean="0"/>
              <a:t>Est-</a:t>
            </a:r>
            <a:r>
              <a:rPr lang="en-CA" b="1" dirty="0" err="1" smtClean="0"/>
              <a:t>ce</a:t>
            </a:r>
            <a:r>
              <a:rPr lang="en-CA" b="1" dirty="0" smtClean="0"/>
              <a:t> </a:t>
            </a:r>
            <a:r>
              <a:rPr lang="en-CA" b="1" dirty="0"/>
              <a:t>que </a:t>
            </a:r>
            <a:r>
              <a:rPr lang="en-CA" b="1" dirty="0" err="1"/>
              <a:t>l’indice</a:t>
            </a:r>
            <a:r>
              <a:rPr lang="en-CA" b="1" dirty="0"/>
              <a:t> </a:t>
            </a:r>
            <a:r>
              <a:rPr lang="fr-CA" b="1" dirty="0"/>
              <a:t>Vulnérabilité Électronique varies </a:t>
            </a:r>
            <a:r>
              <a:rPr lang="fr-CA" b="1" dirty="0" smtClean="0"/>
              <a:t>par CSC?</a:t>
            </a:r>
            <a:endParaRPr lang="en-CA" b="1" dirty="0"/>
          </a:p>
        </p:txBody>
      </p:sp>
      <p:sp>
        <p:nvSpPr>
          <p:cNvPr id="4" name="ZoneTexte 3"/>
          <p:cNvSpPr txBox="1"/>
          <p:nvPr/>
        </p:nvSpPr>
        <p:spPr>
          <a:xfrm>
            <a:off x="235288" y="5725391"/>
            <a:ext cx="9163154" cy="307777"/>
          </a:xfrm>
          <a:prstGeom prst="rect">
            <a:avLst/>
          </a:prstGeom>
          <a:noFill/>
        </p:spPr>
        <p:txBody>
          <a:bodyPr wrap="square" rtlCol="0">
            <a:spAutoFit/>
          </a:bodyPr>
          <a:lstStyle/>
          <a:p>
            <a:r>
              <a:rPr lang="en-CA" sz="1400" dirty="0" smtClean="0"/>
              <a:t>    </a:t>
            </a:r>
            <a:r>
              <a:rPr lang="en-CA" sz="1400" dirty="0" err="1" smtClean="0"/>
              <a:t>Fortement</a:t>
            </a:r>
            <a:r>
              <a:rPr lang="en-CA" sz="1400" dirty="0" smtClean="0"/>
              <a:t> cyber-</a:t>
            </a:r>
            <a:r>
              <a:rPr lang="fr-CA" sz="1400" dirty="0" smtClean="0"/>
              <a:t>vulnérable</a:t>
            </a:r>
            <a:r>
              <a:rPr lang="en-CA" sz="1400" dirty="0" smtClean="0"/>
              <a:t>        </a:t>
            </a:r>
            <a:r>
              <a:rPr lang="en-CA" sz="1400" dirty="0" err="1" smtClean="0"/>
              <a:t>Moyennement</a:t>
            </a:r>
            <a:r>
              <a:rPr lang="en-CA" sz="1400" dirty="0" smtClean="0"/>
              <a:t> cyber-</a:t>
            </a:r>
            <a:r>
              <a:rPr lang="fr-CA" sz="1400" dirty="0" smtClean="0"/>
              <a:t>vulnérable    </a:t>
            </a:r>
            <a:r>
              <a:rPr lang="en-CA" sz="1400" dirty="0" smtClean="0"/>
              <a:t>        </a:t>
            </a:r>
            <a:r>
              <a:rPr lang="en-CA" sz="1400" dirty="0" err="1" smtClean="0"/>
              <a:t>Faiblement</a:t>
            </a:r>
            <a:r>
              <a:rPr lang="en-CA" sz="1400" dirty="0" smtClean="0"/>
              <a:t> cyber-</a:t>
            </a:r>
            <a:r>
              <a:rPr lang="fr-CA" sz="1400" dirty="0" smtClean="0"/>
              <a:t>vulnérable</a:t>
            </a:r>
            <a:r>
              <a:rPr lang="en-CA" sz="1400" dirty="0" smtClean="0"/>
              <a:t>  </a:t>
            </a:r>
            <a:endParaRPr lang="en-CA" sz="1400" dirty="0"/>
          </a:p>
        </p:txBody>
      </p:sp>
      <p:sp>
        <p:nvSpPr>
          <p:cNvPr id="7" name="Ellipse 6"/>
          <p:cNvSpPr/>
          <p:nvPr/>
        </p:nvSpPr>
        <p:spPr>
          <a:xfrm>
            <a:off x="279223" y="5829166"/>
            <a:ext cx="155863" cy="166255"/>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Ellipse 6"/>
          <p:cNvSpPr/>
          <p:nvPr/>
        </p:nvSpPr>
        <p:spPr>
          <a:xfrm>
            <a:off x="2631461" y="5796150"/>
            <a:ext cx="155863" cy="166255"/>
          </a:xfrm>
          <a:prstGeom prst="ellipse">
            <a:avLst/>
          </a:prstGeom>
          <a:solidFill>
            <a:srgbClr val="E4E4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Ellipse 6"/>
          <p:cNvSpPr/>
          <p:nvPr/>
        </p:nvSpPr>
        <p:spPr>
          <a:xfrm>
            <a:off x="5367957" y="5796151"/>
            <a:ext cx="155863" cy="166255"/>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235287" y="162530"/>
            <a:ext cx="8136194" cy="400110"/>
          </a:xfrm>
          <a:prstGeom prst="rect">
            <a:avLst/>
          </a:prstGeom>
        </p:spPr>
        <p:txBody>
          <a:bodyPr wrap="square">
            <a:spAutoFit/>
          </a:bodyPr>
          <a:lstStyle/>
          <a:p>
            <a:r>
              <a:rPr lang="en-CA" sz="2000" b="1" dirty="0" err="1">
                <a:latin typeface="Arial" panose="020B0604020202020204" pitchFamily="34" charset="0"/>
                <a:cs typeface="Arial" panose="020B0604020202020204" pitchFamily="34" charset="0"/>
              </a:rPr>
              <a:t>Résultats</a:t>
            </a:r>
            <a:r>
              <a:rPr lang="en-CA" sz="2000" b="1" dirty="0">
                <a:latin typeface="Arial" panose="020B0604020202020204" pitchFamily="34" charset="0"/>
                <a:cs typeface="Arial" panose="020B0604020202020204" pitchFamily="34" charset="0"/>
              </a:rPr>
              <a:t> </a:t>
            </a:r>
            <a:r>
              <a:rPr lang="en-CA" sz="2000" b="1" dirty="0" err="1">
                <a:latin typeface="Arial" panose="020B0604020202020204" pitchFamily="34" charset="0"/>
                <a:cs typeface="Arial" panose="020B0604020202020204" pitchFamily="34" charset="0"/>
              </a:rPr>
              <a:t>Analytiques</a:t>
            </a:r>
            <a:r>
              <a:rPr lang="en-CA"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371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7069834"/>
              </p:ext>
            </p:extLst>
          </p:nvPr>
        </p:nvGraphicFramePr>
        <p:xfrm>
          <a:off x="457198" y="1500326"/>
          <a:ext cx="8229603" cy="2015232"/>
        </p:xfrm>
        <a:graphic>
          <a:graphicData uri="http://schemas.openxmlformats.org/drawingml/2006/table">
            <a:tbl>
              <a:tblPr firstRow="1" bandRow="1">
                <a:tableStyleId>{69CF1AB2-1976-4502-BF36-3FF5EA218861}</a:tableStyleId>
              </a:tblPr>
              <a:tblGrid>
                <a:gridCol w="2030912"/>
                <a:gridCol w="900665"/>
                <a:gridCol w="856515"/>
                <a:gridCol w="4441511"/>
              </a:tblGrid>
              <a:tr h="1100832">
                <a:tc>
                  <a:txBody>
                    <a:bodyPr/>
                    <a:lstStyle/>
                    <a:p>
                      <a:r>
                        <a:rPr lang="en-CA" sz="1400" b="0" dirty="0" smtClean="0"/>
                        <a:t>Centre Service</a:t>
                      </a:r>
                      <a:r>
                        <a:rPr lang="en-CA" sz="1400" b="0" baseline="0" dirty="0" smtClean="0"/>
                        <a:t> Canada:</a:t>
                      </a:r>
                    </a:p>
                    <a:p>
                      <a:pPr algn="ctr"/>
                      <a:r>
                        <a:rPr lang="en-CA" sz="1800" b="0" baseline="0" dirty="0" smtClean="0"/>
                        <a:t>Shoal Lake</a:t>
                      </a:r>
                    </a:p>
                    <a:p>
                      <a:pPr algn="ctr"/>
                      <a:r>
                        <a:rPr lang="en-CA" sz="1800" b="0" baseline="0" dirty="0" smtClean="0"/>
                        <a:t>(MB)</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CA"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lang="en-CA" sz="1400" b="0" dirty="0" smtClean="0"/>
                    </a:p>
                  </a:txBody>
                  <a:tcPr/>
                </a:tc>
                <a:tc rowSpan="4">
                  <a:txBody>
                    <a:bodyPr/>
                    <a:lstStyle/>
                    <a:p>
                      <a:pPr>
                        <a:lnSpc>
                          <a:spcPct val="150000"/>
                        </a:lnSpc>
                      </a:pPr>
                      <a:r>
                        <a:rPr lang="en-CA" sz="1200" b="1" dirty="0" err="1" smtClean="0"/>
                        <a:t>Caract</a:t>
                      </a:r>
                      <a:r>
                        <a:rPr lang="en-CA" sz="1200" b="1" kern="1200" dirty="0" err="1" smtClean="0">
                          <a:solidFill>
                            <a:schemeClr val="dk1"/>
                          </a:solidFill>
                          <a:latin typeface="+mn-lt"/>
                          <a:ea typeface="+mn-ea"/>
                          <a:cs typeface="+mn-cs"/>
                        </a:rPr>
                        <a:t>é</a:t>
                      </a:r>
                      <a:r>
                        <a:rPr lang="en-CA" sz="1200" b="1" dirty="0" err="1" smtClean="0"/>
                        <a:t>ristiques</a:t>
                      </a:r>
                      <a:r>
                        <a:rPr lang="en-CA" sz="1200" b="1" dirty="0" smtClean="0"/>
                        <a:t> socio-</a:t>
                      </a:r>
                      <a:r>
                        <a:rPr lang="en-CA" sz="1200" b="1" dirty="0" err="1" smtClean="0"/>
                        <a:t>d</a:t>
                      </a:r>
                      <a:r>
                        <a:rPr lang="en-CA" sz="1200" b="1" kern="1200" dirty="0" err="1" smtClean="0">
                          <a:solidFill>
                            <a:schemeClr val="dk1"/>
                          </a:solidFill>
                          <a:latin typeface="+mn-lt"/>
                          <a:ea typeface="+mn-ea"/>
                          <a:cs typeface="+mn-cs"/>
                        </a:rPr>
                        <a:t>é</a:t>
                      </a:r>
                      <a:r>
                        <a:rPr lang="en-CA" sz="1200" b="1" dirty="0" err="1" smtClean="0"/>
                        <a:t>mographiques</a:t>
                      </a:r>
                      <a:r>
                        <a:rPr lang="en-CA" sz="1200" b="1" baseline="0" dirty="0" smtClean="0"/>
                        <a:t> de la population vivant </a:t>
                      </a:r>
                      <a:r>
                        <a:rPr lang="en-CA" sz="1200" b="1" baseline="0" dirty="0" err="1" smtClean="0"/>
                        <a:t>dans</a:t>
                      </a:r>
                      <a:r>
                        <a:rPr lang="en-CA" sz="1200" b="1" baseline="0" dirty="0" smtClean="0"/>
                        <a:t> un rayon de 50 km du centre Shoal Lake:</a:t>
                      </a:r>
                      <a:endParaRPr lang="en-CA" sz="1200" b="1" dirty="0" smtClean="0"/>
                    </a:p>
                    <a:p>
                      <a:pPr marL="285750" indent="-285750">
                        <a:lnSpc>
                          <a:spcPct val="150000"/>
                        </a:lnSpc>
                        <a:buFont typeface="Wingdings" panose="05000000000000000000" pitchFamily="2" charset="2"/>
                        <a:buChar char="§"/>
                      </a:pPr>
                      <a:r>
                        <a:rPr lang="en-CA" sz="1200" b="0" dirty="0" smtClean="0"/>
                        <a:t>Forte </a:t>
                      </a:r>
                      <a:r>
                        <a:rPr lang="en-CA" sz="1200" b="0" kern="1200" dirty="0" smtClean="0">
                          <a:solidFill>
                            <a:schemeClr val="dk1"/>
                          </a:solidFill>
                          <a:latin typeface="+mn-lt"/>
                          <a:ea typeface="+mn-ea"/>
                          <a:cs typeface="+mn-cs"/>
                        </a:rPr>
                        <a:t>proportion </a:t>
                      </a:r>
                      <a:r>
                        <a:rPr lang="en-CA" sz="1200" b="0" kern="1200" dirty="0" err="1" smtClean="0">
                          <a:solidFill>
                            <a:schemeClr val="dk1"/>
                          </a:solidFill>
                          <a:latin typeface="+mn-lt"/>
                          <a:ea typeface="+mn-ea"/>
                          <a:cs typeface="+mn-cs"/>
                        </a:rPr>
                        <a:t>d’aînés</a:t>
                      </a:r>
                      <a:r>
                        <a:rPr lang="en-CA" sz="1200" b="0" kern="1200" dirty="0" smtClean="0">
                          <a:solidFill>
                            <a:schemeClr val="dk1"/>
                          </a:solidFill>
                          <a:latin typeface="+mn-lt"/>
                          <a:ea typeface="+mn-ea"/>
                          <a:cs typeface="+mn-cs"/>
                        </a:rPr>
                        <a:t> </a:t>
                      </a:r>
                      <a:r>
                        <a:rPr lang="en-CA" sz="1200" b="0" kern="1200" dirty="0" err="1" smtClean="0">
                          <a:solidFill>
                            <a:schemeClr val="dk1"/>
                          </a:solidFill>
                          <a:latin typeface="+mn-lt"/>
                          <a:ea typeface="+mn-ea"/>
                          <a:cs typeface="+mn-cs"/>
                        </a:rPr>
                        <a:t>dans</a:t>
                      </a:r>
                      <a:r>
                        <a:rPr lang="en-CA" sz="1200" b="0" kern="1200" dirty="0" smtClean="0">
                          <a:solidFill>
                            <a:schemeClr val="dk1"/>
                          </a:solidFill>
                          <a:latin typeface="+mn-lt"/>
                          <a:ea typeface="+mn-ea"/>
                          <a:cs typeface="+mn-cs"/>
                        </a:rPr>
                        <a:t> le </a:t>
                      </a:r>
                      <a:r>
                        <a:rPr lang="en-CA" sz="1200" b="0" kern="1200" dirty="0" err="1" smtClean="0">
                          <a:solidFill>
                            <a:schemeClr val="dk1"/>
                          </a:solidFill>
                          <a:latin typeface="+mn-lt"/>
                          <a:ea typeface="+mn-ea"/>
                          <a:cs typeface="+mn-cs"/>
                        </a:rPr>
                        <a:t>secteur</a:t>
                      </a:r>
                      <a:r>
                        <a:rPr lang="en-CA" sz="1200" b="0" kern="1200" dirty="0" smtClean="0">
                          <a:solidFill>
                            <a:schemeClr val="dk1"/>
                          </a:solidFill>
                          <a:latin typeface="+mn-lt"/>
                          <a:ea typeface="+mn-ea"/>
                          <a:cs typeface="+mn-cs"/>
                        </a:rPr>
                        <a:t> (23.2%)</a:t>
                      </a:r>
                    </a:p>
                    <a:p>
                      <a:pPr marL="285750" indent="-285750">
                        <a:lnSpc>
                          <a:spcPct val="150000"/>
                        </a:lnSpc>
                        <a:buFont typeface="Wingdings" panose="05000000000000000000" pitchFamily="2" charset="2"/>
                        <a:buChar char="§"/>
                      </a:pPr>
                      <a:r>
                        <a:rPr lang="en-CA" sz="1200" b="0" baseline="0" dirty="0" smtClean="0"/>
                        <a:t>Fort </a:t>
                      </a:r>
                      <a:r>
                        <a:rPr lang="en-CA" sz="1200" b="0" baseline="0" dirty="0" err="1" smtClean="0"/>
                        <a:t>taux</a:t>
                      </a:r>
                      <a:r>
                        <a:rPr lang="en-CA" sz="1200" b="0" baseline="0" dirty="0" smtClean="0"/>
                        <a:t> de </a:t>
                      </a:r>
                      <a:r>
                        <a:rPr lang="en-CA" sz="1200" b="0" baseline="0" dirty="0" err="1" smtClean="0"/>
                        <a:t>personne</a:t>
                      </a:r>
                      <a:r>
                        <a:rPr lang="en-CA" sz="1200" b="0" baseline="0" dirty="0" smtClean="0"/>
                        <a:t> </a:t>
                      </a:r>
                      <a:r>
                        <a:rPr lang="fr-CA" sz="1200" b="0" dirty="0" smtClean="0"/>
                        <a:t>à</a:t>
                      </a:r>
                      <a:r>
                        <a:rPr lang="en-CA" sz="1200" b="0" baseline="0" dirty="0" smtClean="0"/>
                        <a:t> </a:t>
                      </a:r>
                      <a:r>
                        <a:rPr lang="en-CA" sz="1200" b="0" baseline="0" dirty="0" err="1" smtClean="0"/>
                        <a:t>faible</a:t>
                      </a:r>
                      <a:r>
                        <a:rPr lang="en-CA" sz="1200" b="0" baseline="0" dirty="0" smtClean="0"/>
                        <a:t> </a:t>
                      </a:r>
                      <a:r>
                        <a:rPr lang="en-CA" sz="1200" b="0" baseline="0" dirty="0" err="1" smtClean="0"/>
                        <a:t>revenu</a:t>
                      </a:r>
                      <a:r>
                        <a:rPr lang="en-CA" sz="1200" b="0" baseline="0" dirty="0" smtClean="0"/>
                        <a:t> (28.8%)</a:t>
                      </a:r>
                    </a:p>
                    <a:p>
                      <a:pPr marL="285750" indent="-285750">
                        <a:lnSpc>
                          <a:spcPct val="150000"/>
                        </a:lnSpc>
                        <a:buFont typeface="Wingdings" panose="05000000000000000000" pitchFamily="2" charset="2"/>
                        <a:buChar char="§"/>
                      </a:pPr>
                      <a:r>
                        <a:rPr lang="en-CA" sz="1200" b="0" baseline="0" dirty="0" smtClean="0"/>
                        <a:t>Forte population </a:t>
                      </a:r>
                      <a:r>
                        <a:rPr lang="en-CA" sz="1200" b="0" baseline="0" dirty="0" err="1" smtClean="0"/>
                        <a:t>rurale</a:t>
                      </a:r>
                      <a:r>
                        <a:rPr lang="en-CA" sz="1200" b="0" baseline="0" dirty="0" smtClean="0"/>
                        <a:t> (99.8%)</a:t>
                      </a:r>
                    </a:p>
                    <a:p>
                      <a:pPr marL="285750" indent="-285750">
                        <a:lnSpc>
                          <a:spcPct val="150000"/>
                        </a:lnSpc>
                        <a:buFont typeface="Wingdings" panose="05000000000000000000" pitchFamily="2" charset="2"/>
                        <a:buChar char="§"/>
                      </a:pPr>
                      <a:r>
                        <a:rPr lang="fr-FR" sz="1200" b="0" dirty="0" smtClean="0"/>
                        <a:t>Pas de Diplôme d’Etudes Secondaire</a:t>
                      </a:r>
                      <a:r>
                        <a:rPr lang="en-CA" sz="1200" b="0" kern="1200" baseline="0" dirty="0" smtClean="0">
                          <a:solidFill>
                            <a:schemeClr val="dk1"/>
                          </a:solidFill>
                          <a:latin typeface="+mn-lt"/>
                          <a:ea typeface="+mn-ea"/>
                          <a:cs typeface="+mn-cs"/>
                        </a:rPr>
                        <a:t>(32.8%)</a:t>
                      </a:r>
                    </a:p>
                    <a:p>
                      <a:pPr marL="285750" indent="-285750">
                        <a:lnSpc>
                          <a:spcPct val="150000"/>
                        </a:lnSpc>
                        <a:buFont typeface="Wingdings" panose="05000000000000000000" pitchFamily="2" charset="2"/>
                        <a:buChar char="§"/>
                      </a:pPr>
                      <a:r>
                        <a:rPr lang="en-CA" sz="1200" b="0" kern="1200" baseline="0" dirty="0" smtClean="0">
                          <a:solidFill>
                            <a:schemeClr val="dk1"/>
                          </a:solidFill>
                          <a:latin typeface="+mn-lt"/>
                          <a:ea typeface="+mn-ea"/>
                          <a:cs typeface="+mn-cs"/>
                        </a:rPr>
                        <a:t>Immigrants </a:t>
                      </a:r>
                      <a:r>
                        <a:rPr lang="en-CA" sz="1200" b="0" kern="1200" baseline="0" dirty="0" err="1" smtClean="0">
                          <a:solidFill>
                            <a:schemeClr val="dk1"/>
                          </a:solidFill>
                          <a:latin typeface="+mn-lt"/>
                          <a:ea typeface="+mn-ea"/>
                          <a:cs typeface="+mn-cs"/>
                        </a:rPr>
                        <a:t>r</a:t>
                      </a:r>
                      <a:r>
                        <a:rPr lang="en-CA" sz="1200" b="0" kern="1200" dirty="0" err="1" smtClean="0">
                          <a:solidFill>
                            <a:schemeClr val="dk1"/>
                          </a:solidFill>
                          <a:latin typeface="+mn-lt"/>
                          <a:ea typeface="+mn-ea"/>
                          <a:cs typeface="+mn-cs"/>
                        </a:rPr>
                        <a:t>é</a:t>
                      </a:r>
                      <a:r>
                        <a:rPr lang="en-CA" sz="1200" b="0" kern="1200" baseline="0" dirty="0" err="1" smtClean="0">
                          <a:solidFill>
                            <a:schemeClr val="dk1"/>
                          </a:solidFill>
                          <a:latin typeface="+mn-lt"/>
                          <a:ea typeface="+mn-ea"/>
                          <a:cs typeface="+mn-cs"/>
                        </a:rPr>
                        <a:t>cents</a:t>
                      </a:r>
                      <a:r>
                        <a:rPr lang="en-CA" sz="1200" b="0" kern="1200" baseline="0" dirty="0" smtClean="0">
                          <a:solidFill>
                            <a:schemeClr val="dk1"/>
                          </a:solidFill>
                          <a:latin typeface="+mn-lt"/>
                          <a:ea typeface="+mn-ea"/>
                          <a:cs typeface="+mn-cs"/>
                        </a:rPr>
                        <a:t> (1.9%)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30819">
                <a:tc gridSpan="2">
                  <a:txBody>
                    <a:bodyPr/>
                    <a:lstStyle/>
                    <a:p>
                      <a:r>
                        <a:rPr lang="en-CA" sz="1200" b="0" dirty="0" smtClean="0"/>
                        <a:t>Population vivant </a:t>
                      </a:r>
                      <a:r>
                        <a:rPr lang="en-CA" sz="1200" b="0" dirty="0" err="1" smtClean="0"/>
                        <a:t>dans</a:t>
                      </a:r>
                      <a:r>
                        <a:rPr lang="en-CA" sz="1200" b="0" dirty="0" smtClean="0"/>
                        <a:t> un rayon de </a:t>
                      </a:r>
                      <a:r>
                        <a:rPr lang="en-CA" sz="1200" b="0" baseline="0" dirty="0" smtClean="0"/>
                        <a:t>50km</a:t>
                      </a:r>
                      <a:endParaRPr lang="en-CA"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CA"/>
                    </a:p>
                  </a:txBody>
                  <a:tcPr/>
                </a:tc>
                <a:tc>
                  <a:txBody>
                    <a:bodyPr/>
                    <a:lstStyle/>
                    <a:p>
                      <a:pPr algn="ctr"/>
                      <a:r>
                        <a:rPr lang="en-CA" sz="1400" b="0" dirty="0" smtClean="0"/>
                        <a:t>8600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vMerge="1">
                  <a:txBody>
                    <a:bodyPr/>
                    <a:lstStyle/>
                    <a:p>
                      <a:pPr algn="ctr"/>
                      <a:endParaRPr lang="en-CA" sz="1400" b="0" dirty="0" smtClean="0"/>
                    </a:p>
                  </a:txBody>
                  <a:tcPr/>
                </a:tc>
              </a:tr>
              <a:tr h="218982">
                <a:tc gridSpan="2">
                  <a:txBody>
                    <a:bodyPr/>
                    <a:lstStyle/>
                    <a:p>
                      <a:r>
                        <a:rPr lang="en-CA" sz="1200" b="0" kern="1200" dirty="0" err="1" smtClean="0">
                          <a:solidFill>
                            <a:schemeClr val="dk1"/>
                          </a:solidFill>
                          <a:latin typeface="+mn-lt"/>
                          <a:ea typeface="+mn-ea"/>
                          <a:cs typeface="+mn-cs"/>
                        </a:rPr>
                        <a:t>Moyenne</a:t>
                      </a:r>
                      <a:r>
                        <a:rPr lang="en-CA" sz="1200" b="0" kern="1200" dirty="0" smtClean="0">
                          <a:solidFill>
                            <a:schemeClr val="dk1"/>
                          </a:solidFill>
                          <a:latin typeface="+mn-lt"/>
                          <a:ea typeface="+mn-ea"/>
                          <a:cs typeface="+mn-cs"/>
                        </a:rPr>
                        <a:t> de </a:t>
                      </a:r>
                      <a:r>
                        <a:rPr lang="en-CA" sz="1200" b="0" kern="1200" dirty="0" err="1" smtClean="0">
                          <a:solidFill>
                            <a:schemeClr val="dk1"/>
                          </a:solidFill>
                          <a:latin typeface="+mn-lt"/>
                          <a:ea typeface="+mn-ea"/>
                          <a:cs typeface="+mn-cs"/>
                        </a:rPr>
                        <a:t>l’IVE</a:t>
                      </a:r>
                      <a:r>
                        <a:rPr lang="en-CA" sz="1200" b="0" kern="1200" dirty="0" smtClean="0">
                          <a:solidFill>
                            <a:schemeClr val="dk1"/>
                          </a:solidFill>
                          <a:latin typeface="+mn-lt"/>
                          <a:ea typeface="+mn-ea"/>
                          <a:cs typeface="+mn-cs"/>
                        </a:rPr>
                        <a:t> de la population</a:t>
                      </a:r>
                      <a:endParaRPr lang="en-CA" sz="1200" b="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B632"/>
                    </a:solidFill>
                  </a:tcPr>
                </a:tc>
                <a:tc hMerge="1">
                  <a:txBody>
                    <a:bodyPr/>
                    <a:lstStyle/>
                    <a:p>
                      <a:endParaRPr lang="en-CA"/>
                    </a:p>
                  </a:txBody>
                  <a:tcPr/>
                </a:tc>
                <a:tc>
                  <a:txBody>
                    <a:bodyPr/>
                    <a:lstStyle/>
                    <a:p>
                      <a:pPr algn="ctr"/>
                      <a:r>
                        <a:rPr lang="en-CA" sz="1400" dirty="0" smtClean="0"/>
                        <a:t>0.52</a:t>
                      </a:r>
                      <a:endParaRPr lang="en-CA" sz="14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B632"/>
                    </a:solidFill>
                  </a:tcPr>
                </a:tc>
                <a:tc vMerge="1">
                  <a:txBody>
                    <a:bodyPr/>
                    <a:lstStyle/>
                    <a:p>
                      <a:pPr algn="ctr"/>
                      <a:endParaRPr lang="en-CA" sz="1400" dirty="0"/>
                    </a:p>
                  </a:txBody>
                  <a:tcPr/>
                </a:tc>
              </a:tr>
              <a:tr h="0">
                <a:tc gridSpan="2">
                  <a:txBody>
                    <a:bodyPr/>
                    <a:lstStyle/>
                    <a:p>
                      <a:r>
                        <a:rPr lang="en-CA" sz="1200" b="0" kern="1200" dirty="0" smtClean="0">
                          <a:solidFill>
                            <a:schemeClr val="dk1"/>
                          </a:solidFill>
                          <a:latin typeface="+mn-lt"/>
                          <a:ea typeface="+mn-ea"/>
                          <a:cs typeface="+mn-cs"/>
                        </a:rPr>
                        <a:t>Population </a:t>
                      </a:r>
                      <a:r>
                        <a:rPr lang="en-CA" sz="1200" b="0" kern="1200" dirty="0" err="1" smtClean="0">
                          <a:solidFill>
                            <a:schemeClr val="dk1"/>
                          </a:solidFill>
                          <a:latin typeface="+mn-lt"/>
                          <a:ea typeface="+mn-ea"/>
                          <a:cs typeface="+mn-cs"/>
                        </a:rPr>
                        <a:t>fortement</a:t>
                      </a:r>
                      <a:r>
                        <a:rPr lang="en-CA" sz="1200" b="0" kern="1200" dirty="0" smtClean="0">
                          <a:solidFill>
                            <a:schemeClr val="dk1"/>
                          </a:solidFill>
                          <a:latin typeface="+mn-lt"/>
                          <a:ea typeface="+mn-ea"/>
                          <a:cs typeface="+mn-cs"/>
                        </a:rPr>
                        <a:t> cyber-</a:t>
                      </a:r>
                      <a:r>
                        <a:rPr lang="en-CA" sz="1200" b="0" kern="1200" dirty="0" err="1" smtClean="0">
                          <a:solidFill>
                            <a:schemeClr val="dk1"/>
                          </a:solidFill>
                          <a:latin typeface="+mn-lt"/>
                          <a:ea typeface="+mn-ea"/>
                          <a:cs typeface="+mn-cs"/>
                        </a:rPr>
                        <a:t>vulnérable</a:t>
                      </a:r>
                      <a:endParaRPr lang="en-CA" sz="1200" b="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CA"/>
                    </a:p>
                  </a:txBody>
                  <a:tcPr/>
                </a:tc>
                <a:tc>
                  <a:txBody>
                    <a:bodyPr/>
                    <a:lstStyle/>
                    <a:p>
                      <a:pPr algn="ctr"/>
                      <a:r>
                        <a:rPr lang="en-CA" sz="1400" dirty="0" smtClean="0"/>
                        <a:t>1505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vMerge="1">
                  <a:txBody>
                    <a:bodyPr/>
                    <a:lstStyle/>
                    <a:p>
                      <a:pPr algn="ctr"/>
                      <a:endParaRPr lang="en-CA" sz="1400" dirty="0" smtClean="0"/>
                    </a:p>
                  </a:txBody>
                  <a:tcPr/>
                </a:tc>
              </a:tr>
            </a:tbl>
          </a:graphicData>
        </a:graphic>
      </p:graphicFrame>
      <p:pic>
        <p:nvPicPr>
          <p:cNvPr id="5" name="Picture 2" descr="Image result for Shoal Lake service ca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7204" y="1500326"/>
            <a:ext cx="1440160" cy="10647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173797413"/>
              </p:ext>
            </p:extLst>
          </p:nvPr>
        </p:nvGraphicFramePr>
        <p:xfrm>
          <a:off x="417522" y="3694143"/>
          <a:ext cx="8273204" cy="2225040"/>
        </p:xfrm>
        <a:graphic>
          <a:graphicData uri="http://schemas.openxmlformats.org/drawingml/2006/table">
            <a:tbl>
              <a:tblPr firstRow="1" bandRow="1">
                <a:tableStyleId>{C4B1156A-380E-4F78-BDF5-A606A8083BF9}</a:tableStyleId>
              </a:tblPr>
              <a:tblGrid>
                <a:gridCol w="2059425"/>
                <a:gridCol w="887682"/>
                <a:gridCol w="869930"/>
                <a:gridCol w="4456167"/>
              </a:tblGrid>
              <a:tr h="11521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dirty="0" smtClean="0"/>
                        <a:t>Centre Service</a:t>
                      </a:r>
                      <a:r>
                        <a:rPr lang="en-CA" sz="1400" baseline="0" dirty="0" smtClean="0"/>
                        <a:t> Canada:</a:t>
                      </a:r>
                    </a:p>
                    <a:p>
                      <a:pPr algn="ctr"/>
                      <a:r>
                        <a:rPr lang="en-CA" sz="1800" b="0" dirty="0" smtClean="0"/>
                        <a:t>Winnipeg La </a:t>
                      </a:r>
                      <a:r>
                        <a:rPr lang="en-CA" sz="1800" b="0" dirty="0" err="1" smtClean="0"/>
                        <a:t>Verendrye</a:t>
                      </a:r>
                      <a:endParaRPr lang="en-CA" sz="1800" b="0" dirty="0" smtClean="0"/>
                    </a:p>
                    <a:p>
                      <a:pPr algn="ctr"/>
                      <a:r>
                        <a:rPr lang="en-CA" sz="1800" b="0" dirty="0" smtClean="0"/>
                        <a:t>(MB)</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CA"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lang="en-CA" sz="1400" b="0" dirty="0" smtClean="0"/>
                    </a:p>
                  </a:txBody>
                  <a:tcPr/>
                </a:tc>
                <a:tc rowSpan="4">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CA" sz="1200" b="1" dirty="0" err="1" smtClean="0"/>
                        <a:t>Caract</a:t>
                      </a:r>
                      <a:r>
                        <a:rPr lang="en-CA" sz="1200" b="1" kern="1200" dirty="0" err="1" smtClean="0">
                          <a:solidFill>
                            <a:schemeClr val="dk1"/>
                          </a:solidFill>
                          <a:latin typeface="+mn-lt"/>
                          <a:ea typeface="+mn-ea"/>
                          <a:cs typeface="+mn-cs"/>
                        </a:rPr>
                        <a:t>é</a:t>
                      </a:r>
                      <a:r>
                        <a:rPr lang="en-CA" sz="1200" b="1" dirty="0" err="1" smtClean="0"/>
                        <a:t>ristiques</a:t>
                      </a:r>
                      <a:r>
                        <a:rPr lang="en-CA" sz="1200" b="1" dirty="0" smtClean="0"/>
                        <a:t> socio-</a:t>
                      </a:r>
                      <a:r>
                        <a:rPr lang="en-CA" sz="1200" b="1" dirty="0" err="1" smtClean="0"/>
                        <a:t>d</a:t>
                      </a:r>
                      <a:r>
                        <a:rPr lang="en-CA" sz="1200" b="1" kern="1200" dirty="0" err="1" smtClean="0">
                          <a:solidFill>
                            <a:schemeClr val="dk1"/>
                          </a:solidFill>
                          <a:latin typeface="+mn-lt"/>
                          <a:ea typeface="+mn-ea"/>
                          <a:cs typeface="+mn-cs"/>
                        </a:rPr>
                        <a:t>é</a:t>
                      </a:r>
                      <a:r>
                        <a:rPr lang="en-CA" sz="1200" b="1" dirty="0" err="1" smtClean="0"/>
                        <a:t>mographiques</a:t>
                      </a:r>
                      <a:r>
                        <a:rPr lang="en-CA" sz="1200" b="1" baseline="0" dirty="0" smtClean="0"/>
                        <a:t> de la population vivant </a:t>
                      </a:r>
                      <a:r>
                        <a:rPr lang="en-CA" sz="1200" b="1" baseline="0" dirty="0" err="1" smtClean="0"/>
                        <a:t>dans</a:t>
                      </a:r>
                      <a:r>
                        <a:rPr lang="en-CA" sz="1200" b="1" baseline="0" dirty="0" smtClean="0"/>
                        <a:t> un rayon de 50 km du centre Winnipeg La </a:t>
                      </a:r>
                      <a:r>
                        <a:rPr lang="en-CA" sz="1200" b="1" baseline="0" dirty="0" err="1" smtClean="0"/>
                        <a:t>Verendrye</a:t>
                      </a:r>
                      <a:r>
                        <a:rPr lang="en-CA" sz="1200" b="1" baseline="0" dirty="0" smtClean="0"/>
                        <a:t>:</a:t>
                      </a:r>
                      <a:endParaRPr lang="en-CA" sz="1200" b="1" dirty="0" smtClean="0"/>
                    </a:p>
                    <a:p>
                      <a:pPr marL="285750" indent="-285750">
                        <a:lnSpc>
                          <a:spcPct val="150000"/>
                        </a:lnSpc>
                        <a:buFont typeface="Wingdings" panose="05000000000000000000" pitchFamily="2" charset="2"/>
                        <a:buChar char="§"/>
                      </a:pPr>
                      <a:r>
                        <a:rPr lang="en-CA" sz="1200" b="0" kern="1200" dirty="0" err="1" smtClean="0">
                          <a:solidFill>
                            <a:schemeClr val="dk1"/>
                          </a:solidFill>
                          <a:latin typeface="+mn-lt"/>
                          <a:ea typeface="+mn-ea"/>
                          <a:cs typeface="+mn-cs"/>
                        </a:rPr>
                        <a:t>Faible</a:t>
                      </a:r>
                      <a:r>
                        <a:rPr lang="en-CA" sz="1200" b="0" kern="1200" baseline="0" dirty="0" smtClean="0">
                          <a:solidFill>
                            <a:schemeClr val="dk1"/>
                          </a:solidFill>
                          <a:latin typeface="+mn-lt"/>
                          <a:ea typeface="+mn-ea"/>
                          <a:cs typeface="+mn-cs"/>
                        </a:rPr>
                        <a:t> </a:t>
                      </a:r>
                      <a:r>
                        <a:rPr lang="en-CA" sz="1200" b="0" kern="1200" dirty="0" smtClean="0">
                          <a:solidFill>
                            <a:schemeClr val="dk1"/>
                          </a:solidFill>
                          <a:latin typeface="+mn-lt"/>
                          <a:ea typeface="+mn-ea"/>
                          <a:cs typeface="+mn-cs"/>
                        </a:rPr>
                        <a:t>proportion </a:t>
                      </a:r>
                      <a:r>
                        <a:rPr lang="en-CA" sz="1200" b="0" kern="1200" dirty="0" err="1" smtClean="0">
                          <a:solidFill>
                            <a:schemeClr val="dk1"/>
                          </a:solidFill>
                          <a:latin typeface="+mn-lt"/>
                          <a:ea typeface="+mn-ea"/>
                          <a:cs typeface="+mn-cs"/>
                        </a:rPr>
                        <a:t>d’aînés</a:t>
                      </a:r>
                      <a:r>
                        <a:rPr lang="en-CA" sz="1200" b="0" kern="1200" dirty="0" smtClean="0">
                          <a:solidFill>
                            <a:schemeClr val="dk1"/>
                          </a:solidFill>
                          <a:latin typeface="+mn-lt"/>
                          <a:ea typeface="+mn-ea"/>
                          <a:cs typeface="+mn-cs"/>
                        </a:rPr>
                        <a:t> </a:t>
                      </a:r>
                      <a:r>
                        <a:rPr lang="en-CA" sz="1200" b="0" kern="1200" dirty="0" err="1" smtClean="0">
                          <a:solidFill>
                            <a:schemeClr val="dk1"/>
                          </a:solidFill>
                          <a:latin typeface="+mn-lt"/>
                          <a:ea typeface="+mn-ea"/>
                          <a:cs typeface="+mn-cs"/>
                        </a:rPr>
                        <a:t>dans</a:t>
                      </a:r>
                      <a:r>
                        <a:rPr lang="en-CA" sz="1200" b="0" kern="1200" dirty="0" smtClean="0">
                          <a:solidFill>
                            <a:schemeClr val="dk1"/>
                          </a:solidFill>
                          <a:latin typeface="+mn-lt"/>
                          <a:ea typeface="+mn-ea"/>
                          <a:cs typeface="+mn-cs"/>
                        </a:rPr>
                        <a:t> le </a:t>
                      </a:r>
                      <a:r>
                        <a:rPr lang="en-CA" sz="1200" b="0" kern="1200" dirty="0" err="1" smtClean="0">
                          <a:solidFill>
                            <a:schemeClr val="dk1"/>
                          </a:solidFill>
                          <a:latin typeface="+mn-lt"/>
                          <a:ea typeface="+mn-ea"/>
                          <a:cs typeface="+mn-cs"/>
                        </a:rPr>
                        <a:t>secteur</a:t>
                      </a:r>
                      <a:r>
                        <a:rPr lang="en-CA" sz="1200" b="0" kern="1200" dirty="0" smtClean="0">
                          <a:solidFill>
                            <a:schemeClr val="dk1"/>
                          </a:solidFill>
                          <a:latin typeface="+mn-lt"/>
                          <a:ea typeface="+mn-ea"/>
                          <a:cs typeface="+mn-cs"/>
                        </a:rPr>
                        <a:t> </a:t>
                      </a:r>
                      <a:r>
                        <a:rPr lang="en-CA" sz="1200" b="0" baseline="0" dirty="0" smtClean="0"/>
                        <a:t>(13.1%)</a:t>
                      </a:r>
                    </a:p>
                    <a:p>
                      <a:pPr marL="285750" indent="-285750">
                        <a:lnSpc>
                          <a:spcPct val="150000"/>
                        </a:lnSpc>
                        <a:buFont typeface="Wingdings" panose="05000000000000000000" pitchFamily="2" charset="2"/>
                        <a:buChar char="§"/>
                      </a:pPr>
                      <a:r>
                        <a:rPr lang="en-CA" sz="1200" b="0" baseline="0" dirty="0" smtClean="0"/>
                        <a:t>Plus petit </a:t>
                      </a:r>
                      <a:r>
                        <a:rPr lang="en-CA" sz="1200" b="0" baseline="0" dirty="0" err="1" smtClean="0"/>
                        <a:t>taux</a:t>
                      </a:r>
                      <a:r>
                        <a:rPr lang="en-CA" sz="1200" b="0" baseline="0" dirty="0" smtClean="0"/>
                        <a:t> de </a:t>
                      </a:r>
                      <a:r>
                        <a:rPr lang="en-CA" sz="1200" b="0" baseline="0" dirty="0" err="1" smtClean="0"/>
                        <a:t>personne</a:t>
                      </a:r>
                      <a:r>
                        <a:rPr lang="en-CA" sz="1200" b="0" baseline="0" dirty="0" smtClean="0"/>
                        <a:t> </a:t>
                      </a:r>
                      <a:r>
                        <a:rPr lang="fr-CA" sz="1200" b="0" dirty="0" smtClean="0"/>
                        <a:t>à</a:t>
                      </a:r>
                      <a:r>
                        <a:rPr lang="en-CA" sz="1200" b="0" baseline="0" dirty="0" smtClean="0"/>
                        <a:t> </a:t>
                      </a:r>
                      <a:r>
                        <a:rPr lang="en-CA" sz="1200" b="0" baseline="0" dirty="0" err="1" smtClean="0"/>
                        <a:t>faible</a:t>
                      </a:r>
                      <a:r>
                        <a:rPr lang="en-CA" sz="1200" b="0" baseline="0" dirty="0" smtClean="0"/>
                        <a:t> </a:t>
                      </a:r>
                      <a:r>
                        <a:rPr lang="en-CA" sz="1200" b="0" baseline="0" dirty="0" err="1" smtClean="0"/>
                        <a:t>revenu</a:t>
                      </a:r>
                      <a:r>
                        <a:rPr lang="en-CA" sz="1200" b="0" baseline="0" dirty="0" smtClean="0"/>
                        <a:t> (15.6%)</a:t>
                      </a:r>
                    </a:p>
                    <a:p>
                      <a:pPr marL="285750" indent="-285750">
                        <a:lnSpc>
                          <a:spcPct val="150000"/>
                        </a:lnSpc>
                        <a:buFont typeface="Wingdings" panose="05000000000000000000" pitchFamily="2" charset="2"/>
                        <a:buChar char="§"/>
                      </a:pPr>
                      <a:r>
                        <a:rPr lang="en-CA" sz="1200" b="0" baseline="0" dirty="0" smtClean="0"/>
                        <a:t>Forte population </a:t>
                      </a:r>
                      <a:r>
                        <a:rPr lang="en-CA" sz="1200" b="0" baseline="0" dirty="0" err="1" smtClean="0"/>
                        <a:t>urbaine</a:t>
                      </a:r>
                      <a:r>
                        <a:rPr lang="en-CA" sz="1200" b="0" baseline="0" dirty="0" smtClean="0"/>
                        <a:t> (90.6%)</a:t>
                      </a:r>
                    </a:p>
                    <a:p>
                      <a:pPr marL="285750" indent="-285750">
                        <a:lnSpc>
                          <a:spcPct val="150000"/>
                        </a:lnSpc>
                        <a:buFont typeface="Wingdings" panose="05000000000000000000" pitchFamily="2" charset="2"/>
                        <a:buChar char="§"/>
                      </a:pPr>
                      <a:r>
                        <a:rPr lang="fr-FR" sz="1200" b="0" dirty="0" smtClean="0"/>
                        <a:t>Pas de Diplôme d’Etudes Secondaire </a:t>
                      </a:r>
                      <a:r>
                        <a:rPr lang="en-CA" sz="1200" b="0" baseline="0" dirty="0" smtClean="0"/>
                        <a:t>(20%)</a:t>
                      </a:r>
                    </a:p>
                    <a:p>
                      <a:pPr marL="285750" marR="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CA" sz="1200" b="0" kern="1200" baseline="0" dirty="0" smtClean="0">
                          <a:solidFill>
                            <a:schemeClr val="dk1"/>
                          </a:solidFill>
                          <a:latin typeface="+mn-lt"/>
                          <a:ea typeface="+mn-ea"/>
                          <a:cs typeface="+mn-cs"/>
                        </a:rPr>
                        <a:t>Immigrants </a:t>
                      </a:r>
                      <a:r>
                        <a:rPr lang="en-CA" sz="1200" b="0" kern="1200" baseline="0" dirty="0" err="1" smtClean="0">
                          <a:solidFill>
                            <a:schemeClr val="dk1"/>
                          </a:solidFill>
                          <a:latin typeface="+mn-lt"/>
                          <a:ea typeface="+mn-ea"/>
                          <a:cs typeface="+mn-cs"/>
                        </a:rPr>
                        <a:t>r</a:t>
                      </a:r>
                      <a:r>
                        <a:rPr lang="en-CA" sz="1200" b="0" kern="1200" dirty="0" err="1" smtClean="0">
                          <a:solidFill>
                            <a:schemeClr val="dk1"/>
                          </a:solidFill>
                          <a:latin typeface="+mn-lt"/>
                          <a:ea typeface="+mn-ea"/>
                          <a:cs typeface="+mn-cs"/>
                        </a:rPr>
                        <a:t>é</a:t>
                      </a:r>
                      <a:r>
                        <a:rPr lang="en-CA" sz="1200" b="0" kern="1200" baseline="0" dirty="0" err="1" smtClean="0">
                          <a:solidFill>
                            <a:schemeClr val="dk1"/>
                          </a:solidFill>
                          <a:latin typeface="+mn-lt"/>
                          <a:ea typeface="+mn-ea"/>
                          <a:cs typeface="+mn-cs"/>
                        </a:rPr>
                        <a:t>cents</a:t>
                      </a:r>
                      <a:r>
                        <a:rPr lang="en-CA" sz="1200" b="0" kern="1200" baseline="0" dirty="0" smtClean="0">
                          <a:solidFill>
                            <a:schemeClr val="dk1"/>
                          </a:solidFill>
                          <a:latin typeface="+mn-lt"/>
                          <a:ea typeface="+mn-ea"/>
                          <a:cs typeface="+mn-cs"/>
                        </a:rPr>
                        <a:t> (8.5%) </a:t>
                      </a:r>
                    </a:p>
                    <a:p>
                      <a:endParaRPr lang="en-CA"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288032">
                <a:tc gridSpan="2">
                  <a:txBody>
                    <a:bodyPr/>
                    <a:lstStyle/>
                    <a:p>
                      <a:r>
                        <a:rPr lang="en-CA" sz="1200" b="0" dirty="0" smtClean="0"/>
                        <a:t>Population vivant </a:t>
                      </a:r>
                      <a:r>
                        <a:rPr lang="en-CA" sz="1200" b="0" dirty="0" err="1" smtClean="0"/>
                        <a:t>dans</a:t>
                      </a:r>
                      <a:r>
                        <a:rPr lang="en-CA" sz="1200" b="0" dirty="0" smtClean="0"/>
                        <a:t> un rayon de </a:t>
                      </a:r>
                      <a:r>
                        <a:rPr lang="en-CA" sz="1200" b="0" baseline="0" dirty="0" smtClean="0"/>
                        <a:t>50km</a:t>
                      </a:r>
                      <a:endParaRPr lang="en-CA"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CA"/>
                    </a:p>
                  </a:txBody>
                  <a:tcPr/>
                </a:tc>
                <a:tc>
                  <a:txBody>
                    <a:bodyPr/>
                    <a:lstStyle/>
                    <a:p>
                      <a:pPr algn="ctr"/>
                      <a:r>
                        <a:rPr lang="en-CA" sz="1400" dirty="0" smtClean="0"/>
                        <a:t>754980</a:t>
                      </a:r>
                      <a:endParaRPr lang="en-CA" sz="14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vMerge="1">
                  <a:txBody>
                    <a:bodyPr/>
                    <a:lstStyle/>
                    <a:p>
                      <a:pPr algn="ctr"/>
                      <a:endParaRPr lang="en-CA" sz="1400" b="0" dirty="0" smtClean="0"/>
                    </a:p>
                  </a:txBody>
                  <a:tcPr/>
                </a:tc>
              </a:tr>
              <a:tr h="288032">
                <a:tc gridSpan="2">
                  <a:txBody>
                    <a:bodyPr/>
                    <a:lstStyle/>
                    <a:p>
                      <a:r>
                        <a:rPr lang="en-CA" sz="1200" b="0" kern="1200" dirty="0" err="1" smtClean="0">
                          <a:solidFill>
                            <a:schemeClr val="dk1"/>
                          </a:solidFill>
                          <a:latin typeface="+mn-lt"/>
                          <a:ea typeface="+mn-ea"/>
                          <a:cs typeface="+mn-cs"/>
                        </a:rPr>
                        <a:t>Moyenne</a:t>
                      </a:r>
                      <a:r>
                        <a:rPr lang="en-CA" sz="1200" b="0" kern="1200" dirty="0" smtClean="0">
                          <a:solidFill>
                            <a:schemeClr val="dk1"/>
                          </a:solidFill>
                          <a:latin typeface="+mn-lt"/>
                          <a:ea typeface="+mn-ea"/>
                          <a:cs typeface="+mn-cs"/>
                        </a:rPr>
                        <a:t> de </a:t>
                      </a:r>
                      <a:r>
                        <a:rPr lang="en-CA" sz="1200" b="0" kern="1200" dirty="0" err="1" smtClean="0">
                          <a:solidFill>
                            <a:schemeClr val="dk1"/>
                          </a:solidFill>
                          <a:latin typeface="+mn-lt"/>
                          <a:ea typeface="+mn-ea"/>
                          <a:cs typeface="+mn-cs"/>
                        </a:rPr>
                        <a:t>l’IVE</a:t>
                      </a:r>
                      <a:r>
                        <a:rPr lang="en-CA" sz="1200" b="0" kern="1200" dirty="0" smtClean="0">
                          <a:solidFill>
                            <a:schemeClr val="dk1"/>
                          </a:solidFill>
                          <a:latin typeface="+mn-lt"/>
                          <a:ea typeface="+mn-ea"/>
                          <a:cs typeface="+mn-cs"/>
                        </a:rPr>
                        <a:t> de la population</a:t>
                      </a:r>
                      <a:endParaRPr lang="en-CA" sz="1200" b="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B632"/>
                    </a:solidFill>
                  </a:tcPr>
                </a:tc>
                <a:tc hMerge="1">
                  <a:txBody>
                    <a:bodyPr/>
                    <a:lstStyle/>
                    <a:p>
                      <a:endParaRPr lang="en-CA"/>
                    </a:p>
                  </a:txBody>
                  <a:tcPr/>
                </a:tc>
                <a:tc>
                  <a:txBody>
                    <a:bodyPr/>
                    <a:lstStyle/>
                    <a:p>
                      <a:pPr algn="ctr"/>
                      <a:r>
                        <a:rPr lang="en-CA" sz="1400" dirty="0" smtClean="0"/>
                        <a:t>0.37</a:t>
                      </a:r>
                      <a:endParaRPr lang="en-CA"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B632"/>
                    </a:solidFill>
                  </a:tcPr>
                </a:tc>
                <a:tc vMerge="1">
                  <a:txBody>
                    <a:bodyPr/>
                    <a:lstStyle/>
                    <a:p>
                      <a:pPr algn="ctr"/>
                      <a:endParaRPr lang="en-CA" sz="1400" dirty="0"/>
                    </a:p>
                  </a:txBody>
                  <a:tcPr/>
                </a:tc>
              </a:tr>
              <a:tr h="288032">
                <a:tc gridSpan="2">
                  <a:txBody>
                    <a:bodyPr/>
                    <a:lstStyle/>
                    <a:p>
                      <a:r>
                        <a:rPr lang="en-CA" sz="1200" b="0" kern="1200" dirty="0" smtClean="0">
                          <a:solidFill>
                            <a:schemeClr val="dk1"/>
                          </a:solidFill>
                          <a:latin typeface="+mn-lt"/>
                          <a:ea typeface="+mn-ea"/>
                          <a:cs typeface="+mn-cs"/>
                        </a:rPr>
                        <a:t>Population </a:t>
                      </a:r>
                      <a:r>
                        <a:rPr lang="en-CA" sz="1200" b="0" kern="1200" dirty="0" err="1" smtClean="0">
                          <a:solidFill>
                            <a:schemeClr val="dk1"/>
                          </a:solidFill>
                          <a:latin typeface="+mn-lt"/>
                          <a:ea typeface="+mn-ea"/>
                          <a:cs typeface="+mn-cs"/>
                        </a:rPr>
                        <a:t>fortement</a:t>
                      </a:r>
                      <a:r>
                        <a:rPr lang="en-CA" sz="1200" b="0" kern="1200" dirty="0" smtClean="0">
                          <a:solidFill>
                            <a:schemeClr val="dk1"/>
                          </a:solidFill>
                          <a:latin typeface="+mn-lt"/>
                          <a:ea typeface="+mn-ea"/>
                          <a:cs typeface="+mn-cs"/>
                        </a:rPr>
                        <a:t> cyber-</a:t>
                      </a:r>
                      <a:r>
                        <a:rPr lang="en-CA" sz="1200" b="0" kern="1200" dirty="0" err="1" smtClean="0">
                          <a:solidFill>
                            <a:schemeClr val="dk1"/>
                          </a:solidFill>
                          <a:latin typeface="+mn-lt"/>
                          <a:ea typeface="+mn-ea"/>
                          <a:cs typeface="+mn-cs"/>
                        </a:rPr>
                        <a:t>vulnérable</a:t>
                      </a:r>
                      <a:endParaRPr lang="en-CA" sz="1200" b="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CA"/>
                    </a:p>
                  </a:txBody>
                  <a:tcPr/>
                </a:tc>
                <a:tc>
                  <a:txBody>
                    <a:bodyPr/>
                    <a:lstStyle/>
                    <a:p>
                      <a:pPr algn="ctr"/>
                      <a:r>
                        <a:rPr lang="en-CA" sz="1400" dirty="0" smtClean="0"/>
                        <a:t>54740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vMerge="1">
                  <a:txBody>
                    <a:bodyPr/>
                    <a:lstStyle/>
                    <a:p>
                      <a:pPr algn="ctr"/>
                      <a:endParaRPr lang="en-CA" sz="1400" dirty="0" smtClean="0"/>
                    </a:p>
                  </a:txBody>
                  <a:tcPr/>
                </a:tc>
              </a:tr>
            </a:tbl>
          </a:graphicData>
        </a:graphic>
      </p:graphicFrame>
      <p:pic>
        <p:nvPicPr>
          <p:cNvPr id="7"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1578" y="3707428"/>
            <a:ext cx="1482030" cy="10801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0718" y="785062"/>
            <a:ext cx="3546017" cy="369332"/>
          </a:xfrm>
          <a:prstGeom prst="rect">
            <a:avLst/>
          </a:prstGeom>
        </p:spPr>
        <p:txBody>
          <a:bodyPr wrap="square">
            <a:spAutoFit/>
          </a:bodyPr>
          <a:lstStyle/>
          <a:p>
            <a:pPr lvl="0"/>
            <a:r>
              <a:rPr lang="fr-CA" b="1" dirty="0"/>
              <a:t>Exemples de quelques CSC</a:t>
            </a:r>
            <a:endParaRPr lang="en-CA" b="1" dirty="0"/>
          </a:p>
        </p:txBody>
      </p:sp>
      <p:sp>
        <p:nvSpPr>
          <p:cNvPr id="10" name="Rectangle 9"/>
          <p:cNvSpPr/>
          <p:nvPr/>
        </p:nvSpPr>
        <p:spPr>
          <a:xfrm>
            <a:off x="210882" y="243419"/>
            <a:ext cx="8136194" cy="400110"/>
          </a:xfrm>
          <a:prstGeom prst="rect">
            <a:avLst/>
          </a:prstGeom>
        </p:spPr>
        <p:txBody>
          <a:bodyPr wrap="square">
            <a:spAutoFit/>
          </a:bodyPr>
          <a:lstStyle/>
          <a:p>
            <a:r>
              <a:rPr lang="en-CA" sz="2000" b="1" dirty="0" err="1">
                <a:latin typeface="Arial" panose="020B0604020202020204" pitchFamily="34" charset="0"/>
                <a:cs typeface="Arial" panose="020B0604020202020204" pitchFamily="34" charset="0"/>
              </a:rPr>
              <a:t>Résultats</a:t>
            </a:r>
            <a:r>
              <a:rPr lang="en-CA" sz="2000" b="1" dirty="0">
                <a:latin typeface="Arial" panose="020B0604020202020204" pitchFamily="34" charset="0"/>
                <a:cs typeface="Arial" panose="020B0604020202020204" pitchFamily="34" charset="0"/>
              </a:rPr>
              <a:t> </a:t>
            </a:r>
            <a:r>
              <a:rPr lang="en-CA" sz="2000" b="1" dirty="0" err="1">
                <a:latin typeface="Arial" panose="020B0604020202020204" pitchFamily="34" charset="0"/>
                <a:cs typeface="Arial" panose="020B0604020202020204" pitchFamily="34" charset="0"/>
              </a:rPr>
              <a:t>Analytiques</a:t>
            </a:r>
            <a:r>
              <a:rPr lang="en-CA"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2243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16</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2419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53367" y="-184870"/>
            <a:ext cx="307816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78751">
            <a:off x="-1111859" y="4283536"/>
            <a:ext cx="35115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5114" y="5394816"/>
            <a:ext cx="2038390" cy="157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83425">
            <a:off x="-97924" y="4724098"/>
            <a:ext cx="35115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32909" y="82927"/>
            <a:ext cx="5015883" cy="400110"/>
          </a:xfrm>
          <a:prstGeom prst="rect">
            <a:avLst/>
          </a:prstGeom>
        </p:spPr>
        <p:txBody>
          <a:bodyPr wrap="square">
            <a:spAutoFit/>
          </a:bodyPr>
          <a:lstStyle/>
          <a:p>
            <a:r>
              <a:rPr lang="en-CA" sz="2000" b="1" dirty="0" smtClean="0">
                <a:latin typeface="Arial" panose="020B0604020202020204" pitchFamily="34" charset="0"/>
                <a:cs typeface="Arial" panose="020B0604020202020204" pitchFamily="34" charset="0"/>
              </a:rPr>
              <a:t>Conclusion</a:t>
            </a:r>
            <a:endParaRPr lang="en-CA" sz="2000" b="1" dirty="0">
              <a:latin typeface="Arial" panose="020B0604020202020204" pitchFamily="34" charset="0"/>
              <a:cs typeface="Arial" panose="020B0604020202020204" pitchFamily="34" charset="0"/>
            </a:endParaRPr>
          </a:p>
        </p:txBody>
      </p:sp>
      <p:sp>
        <p:nvSpPr>
          <p:cNvPr id="3" name="Rectangle 2"/>
          <p:cNvSpPr/>
          <p:nvPr/>
        </p:nvSpPr>
        <p:spPr>
          <a:xfrm>
            <a:off x="3478988" y="406500"/>
            <a:ext cx="5123724" cy="5878532"/>
          </a:xfrm>
          <a:prstGeom prst="rect">
            <a:avLst/>
          </a:prstGeom>
        </p:spPr>
        <p:txBody>
          <a:bodyPr wrap="square">
            <a:spAutoFit/>
          </a:bodyPr>
          <a:lstStyle/>
          <a:p>
            <a:pPr marL="285750" indent="-285750">
              <a:buFont typeface="Arial" panose="020B0604020202020204" pitchFamily="34" charset="0"/>
              <a:buChar char="•"/>
            </a:pPr>
            <a:r>
              <a:rPr lang="en-CA" sz="1600" dirty="0" err="1" smtClean="0"/>
              <a:t>L’i</a:t>
            </a:r>
            <a:r>
              <a:rPr lang="fr-CA" sz="1600" dirty="0" err="1" smtClean="0"/>
              <a:t>ndice</a:t>
            </a:r>
            <a:r>
              <a:rPr lang="fr-CA" sz="1600" dirty="0" smtClean="0"/>
              <a:t> </a:t>
            </a:r>
            <a:r>
              <a:rPr lang="fr-CA" sz="1600" dirty="0"/>
              <a:t>de Vulnérabilité Électronique</a:t>
            </a:r>
            <a:r>
              <a:rPr lang="en-CA" sz="1600" dirty="0" smtClean="0"/>
              <a:t> (IVE) </a:t>
            </a:r>
            <a:r>
              <a:rPr lang="fr-CA" sz="1600" dirty="0" smtClean="0"/>
              <a:t>détermine </a:t>
            </a:r>
            <a:r>
              <a:rPr lang="fr-CA" sz="1600" dirty="0"/>
              <a:t>dans quelle mesure la numérisation des services désavantage certaines </a:t>
            </a:r>
            <a:r>
              <a:rPr lang="fr-CA" sz="1600" dirty="0" smtClean="0"/>
              <a:t>personnes.</a:t>
            </a:r>
            <a:endParaRPr lang="en-CA" sz="1600" dirty="0" smtClean="0"/>
          </a:p>
          <a:p>
            <a:pPr marL="285750" indent="-285750">
              <a:buFont typeface="Arial" panose="020B0604020202020204" pitchFamily="34" charset="0"/>
              <a:buChar char="•"/>
            </a:pPr>
            <a:endParaRPr lang="en-CA" sz="1600" dirty="0">
              <a:solidFill>
                <a:srgbClr val="FF0000"/>
              </a:solidFill>
            </a:endParaRPr>
          </a:p>
          <a:p>
            <a:pPr marL="285750" indent="-285750">
              <a:buFont typeface="Arial" panose="020B0604020202020204" pitchFamily="34" charset="0"/>
              <a:buChar char="•"/>
            </a:pPr>
            <a:r>
              <a:rPr lang="fr-CA" sz="1600" dirty="0"/>
              <a:t>Le score individuel moyen de l’IVE à l’échelle nationale est de </a:t>
            </a:r>
            <a:r>
              <a:rPr lang="fr-CA" sz="1600" dirty="0" smtClean="0"/>
              <a:t>38.</a:t>
            </a:r>
            <a:endParaRPr lang="en-CA" sz="1600" dirty="0" smtClean="0"/>
          </a:p>
          <a:p>
            <a:endParaRPr lang="en-CA" sz="1600" dirty="0" smtClean="0"/>
          </a:p>
          <a:p>
            <a:pPr marL="285750" lvl="1" indent="-285750">
              <a:buFont typeface="Arial" panose="020B0604020202020204" pitchFamily="34" charset="0"/>
              <a:buChar char="•"/>
            </a:pPr>
            <a:r>
              <a:rPr lang="en-CA" sz="1600" dirty="0" err="1"/>
              <a:t>Certains</a:t>
            </a:r>
            <a:r>
              <a:rPr lang="en-CA" sz="1600" dirty="0"/>
              <a:t> segments de la population </a:t>
            </a:r>
            <a:r>
              <a:rPr lang="en-CA" sz="1600" dirty="0" err="1"/>
              <a:t>sont</a:t>
            </a:r>
            <a:r>
              <a:rPr lang="en-CA" sz="1600" dirty="0"/>
              <a:t> plus </a:t>
            </a:r>
            <a:r>
              <a:rPr lang="en-CA" sz="1600" dirty="0" err="1"/>
              <a:t>susceptibles</a:t>
            </a:r>
            <a:r>
              <a:rPr lang="en-CA" sz="1600" dirty="0"/>
              <a:t> </a:t>
            </a:r>
            <a:r>
              <a:rPr lang="en-CA" sz="1600" dirty="0" smtClean="0"/>
              <a:t>de faire face</a:t>
            </a:r>
            <a:r>
              <a:rPr lang="fr-CA" sz="1600" dirty="0"/>
              <a:t> à </a:t>
            </a:r>
            <a:r>
              <a:rPr lang="en-CA" sz="1600" dirty="0" smtClean="0"/>
              <a:t>des difficult</a:t>
            </a:r>
            <a:r>
              <a:rPr lang="fr-CA" sz="1600" dirty="0" err="1" smtClean="0"/>
              <a:t>és</a:t>
            </a:r>
            <a:r>
              <a:rPr lang="fr-CA" sz="1600" dirty="0" smtClean="0"/>
              <a:t> </a:t>
            </a:r>
            <a:r>
              <a:rPr lang="en-CA" sz="1600" dirty="0" err="1" smtClean="0"/>
              <a:t>lorsqu’il</a:t>
            </a:r>
            <a:r>
              <a:rPr lang="en-CA" sz="1600" dirty="0" smtClean="0"/>
              <a:t> </a:t>
            </a:r>
            <a:r>
              <a:rPr lang="en-CA" sz="1600" dirty="0" err="1"/>
              <a:t>s’agit</a:t>
            </a:r>
            <a:r>
              <a:rPr lang="en-CA" sz="1600" dirty="0"/>
              <a:t> </a:t>
            </a:r>
            <a:r>
              <a:rPr lang="en-CA" sz="1600" dirty="0" err="1"/>
              <a:t>d’utiliser</a:t>
            </a:r>
            <a:r>
              <a:rPr lang="en-CA" sz="1600" dirty="0"/>
              <a:t> des services </a:t>
            </a:r>
            <a:r>
              <a:rPr lang="en-CA" sz="1600" dirty="0" err="1"/>
              <a:t>en</a:t>
            </a:r>
            <a:r>
              <a:rPr lang="en-CA" sz="1600" dirty="0"/>
              <a:t> </a:t>
            </a:r>
            <a:r>
              <a:rPr lang="en-CA" sz="1600" dirty="0" err="1"/>
              <a:t>lignes</a:t>
            </a:r>
            <a:r>
              <a:rPr lang="en-CA" sz="1600" dirty="0"/>
              <a:t> (Immigrants, </a:t>
            </a:r>
            <a:r>
              <a:rPr lang="en-CA" sz="1600" dirty="0" err="1"/>
              <a:t>Peuples</a:t>
            </a:r>
            <a:r>
              <a:rPr lang="en-CA" sz="1600" dirty="0"/>
              <a:t> </a:t>
            </a:r>
            <a:r>
              <a:rPr lang="en-CA" sz="1600" dirty="0" err="1" smtClean="0"/>
              <a:t>autochtones</a:t>
            </a:r>
            <a:r>
              <a:rPr lang="en-CA" sz="1600" dirty="0" smtClean="0"/>
              <a:t>).</a:t>
            </a:r>
            <a:endParaRPr lang="en-CA" sz="1600" dirty="0"/>
          </a:p>
          <a:p>
            <a:pPr marL="342900" indent="-342900">
              <a:spcBef>
                <a:spcPts val="1200"/>
              </a:spcBef>
              <a:buFont typeface="Arial" panose="020B0604020202020204" pitchFamily="34" charset="0"/>
              <a:buChar char="•"/>
            </a:pPr>
            <a:r>
              <a:rPr lang="en-US" sz="1600" dirty="0"/>
              <a:t>L’IVE </a:t>
            </a:r>
            <a:r>
              <a:rPr lang="en-US" sz="1600" dirty="0" err="1"/>
              <a:t>peut-etre</a:t>
            </a:r>
            <a:r>
              <a:rPr lang="en-US" sz="1600" dirty="0"/>
              <a:t> </a:t>
            </a:r>
            <a:r>
              <a:rPr lang="en-CA" sz="1600" dirty="0" err="1"/>
              <a:t>personalis</a:t>
            </a:r>
            <a:r>
              <a:rPr lang="fr-CA" sz="1600" dirty="0"/>
              <a:t>é</a:t>
            </a:r>
            <a:r>
              <a:rPr lang="en-CA" sz="1600" dirty="0"/>
              <a:t> pour diff</a:t>
            </a:r>
            <a:r>
              <a:rPr lang="fr-CA" sz="1600" dirty="0"/>
              <a:t>é</a:t>
            </a:r>
            <a:r>
              <a:rPr lang="en-CA" sz="1600" dirty="0" err="1"/>
              <a:t>rentes</a:t>
            </a:r>
            <a:r>
              <a:rPr lang="en-CA" sz="1600" dirty="0"/>
              <a:t> zones g</a:t>
            </a:r>
            <a:r>
              <a:rPr lang="fr-CA" sz="1600" dirty="0"/>
              <a:t>é</a:t>
            </a:r>
            <a:r>
              <a:rPr lang="en-CA" sz="1600" dirty="0" err="1"/>
              <a:t>ographiques</a:t>
            </a:r>
            <a:r>
              <a:rPr lang="en-CA" sz="1600" dirty="0"/>
              <a:t> et sous-</a:t>
            </a:r>
            <a:r>
              <a:rPr lang="en-CA" sz="1600" dirty="0" err="1"/>
              <a:t>groupes</a:t>
            </a:r>
            <a:r>
              <a:rPr lang="en-CA" sz="1600" dirty="0"/>
              <a:t> de la </a:t>
            </a:r>
            <a:r>
              <a:rPr lang="en-CA" sz="1600" dirty="0" smtClean="0"/>
              <a:t>population.</a:t>
            </a:r>
            <a:endParaRPr lang="en-CA" sz="1600" dirty="0"/>
          </a:p>
          <a:p>
            <a:pPr marL="342900" indent="-342900">
              <a:spcBef>
                <a:spcPts val="1200"/>
              </a:spcBef>
              <a:buFont typeface="Arial" panose="020B0604020202020204" pitchFamily="34" charset="0"/>
              <a:buChar char="•"/>
            </a:pPr>
            <a:r>
              <a:rPr lang="en-CA" sz="1600" dirty="0"/>
              <a:t> </a:t>
            </a:r>
            <a:r>
              <a:rPr lang="en-CA" sz="1600" dirty="0" err="1" smtClean="0"/>
              <a:t>L’indice</a:t>
            </a:r>
            <a:r>
              <a:rPr lang="en-CA" sz="1600" dirty="0" smtClean="0"/>
              <a:t> </a:t>
            </a:r>
            <a:r>
              <a:rPr lang="en-CA" sz="1600" dirty="0" err="1" smtClean="0"/>
              <a:t>fournit</a:t>
            </a:r>
            <a:r>
              <a:rPr lang="en-CA" sz="1600" dirty="0" smtClean="0"/>
              <a:t> des </a:t>
            </a:r>
            <a:r>
              <a:rPr lang="en-CA" sz="1600" dirty="0" err="1"/>
              <a:t>informations</a:t>
            </a:r>
            <a:r>
              <a:rPr lang="en-CA" sz="1600" dirty="0"/>
              <a:t> </a:t>
            </a:r>
            <a:r>
              <a:rPr lang="en-CA" sz="1600" dirty="0" smtClean="0"/>
              <a:t>aux </a:t>
            </a:r>
            <a:r>
              <a:rPr lang="en-CA" sz="1600" dirty="0"/>
              <a:t>CSC sur les </a:t>
            </a:r>
            <a:r>
              <a:rPr lang="en-CA" sz="1600" dirty="0" err="1"/>
              <a:t>caractéristiques</a:t>
            </a:r>
            <a:r>
              <a:rPr lang="en-CA" sz="1600" dirty="0"/>
              <a:t> socio-</a:t>
            </a:r>
            <a:r>
              <a:rPr lang="en-CA" sz="1600" dirty="0" err="1"/>
              <a:t>démographiques</a:t>
            </a:r>
            <a:r>
              <a:rPr lang="en-CA" sz="1600" dirty="0"/>
              <a:t> de </a:t>
            </a:r>
            <a:r>
              <a:rPr lang="en-CA" sz="1600" dirty="0" err="1"/>
              <a:t>leur</a:t>
            </a:r>
            <a:r>
              <a:rPr lang="en-CA" sz="1600" dirty="0"/>
              <a:t> </a:t>
            </a:r>
            <a:r>
              <a:rPr lang="en-CA" sz="1600" dirty="0" err="1"/>
              <a:t>clientèle</a:t>
            </a:r>
            <a:r>
              <a:rPr lang="en-CA" sz="1600" dirty="0"/>
              <a:t> (vivant </a:t>
            </a:r>
            <a:r>
              <a:rPr lang="en-CA" sz="1600" dirty="0" err="1"/>
              <a:t>dans</a:t>
            </a:r>
            <a:r>
              <a:rPr lang="en-CA" sz="1600" dirty="0"/>
              <a:t> un rayon de 50 km</a:t>
            </a:r>
            <a:r>
              <a:rPr lang="en-CA" sz="1600" dirty="0" smtClean="0"/>
              <a:t>).</a:t>
            </a:r>
          </a:p>
          <a:p>
            <a:pPr marL="342900" indent="-342900">
              <a:spcBef>
                <a:spcPts val="1200"/>
              </a:spcBef>
              <a:buFont typeface="Arial" panose="020B0604020202020204" pitchFamily="34" charset="0"/>
              <a:buChar char="•"/>
            </a:pPr>
            <a:r>
              <a:rPr lang="en-CA" sz="1600" dirty="0" err="1" smtClean="0"/>
              <a:t>Fournir</a:t>
            </a:r>
            <a:r>
              <a:rPr lang="en-CA" sz="1600" dirty="0" smtClean="0"/>
              <a:t> </a:t>
            </a:r>
            <a:r>
              <a:rPr lang="en-CA" sz="1600" dirty="0"/>
              <a:t>des </a:t>
            </a:r>
            <a:r>
              <a:rPr lang="en-CA" sz="1600" dirty="0" err="1"/>
              <a:t>informations</a:t>
            </a:r>
            <a:r>
              <a:rPr lang="en-CA" sz="1600" dirty="0"/>
              <a:t>, </a:t>
            </a:r>
            <a:r>
              <a:rPr lang="en-CA" sz="1600" dirty="0" err="1"/>
              <a:t>basé</a:t>
            </a:r>
            <a:r>
              <a:rPr lang="en-CA" sz="1600" dirty="0"/>
              <a:t> sur des </a:t>
            </a:r>
            <a:r>
              <a:rPr lang="en-CA" sz="1600" dirty="0" err="1"/>
              <a:t>preuves</a:t>
            </a:r>
            <a:r>
              <a:rPr lang="en-CA" sz="1600" dirty="0"/>
              <a:t>, pour la modernisation des services </a:t>
            </a:r>
            <a:r>
              <a:rPr lang="en-CA" sz="1600" dirty="0" err="1" smtClean="0"/>
              <a:t>offerts</a:t>
            </a:r>
            <a:r>
              <a:rPr lang="en-CA" sz="1600" dirty="0" smtClean="0"/>
              <a:t> </a:t>
            </a:r>
            <a:r>
              <a:rPr lang="en-CA" sz="1600" dirty="0"/>
              <a:t>aux </a:t>
            </a:r>
            <a:r>
              <a:rPr lang="en-CA" sz="1600" dirty="0" smtClean="0"/>
              <a:t>clients (</a:t>
            </a:r>
            <a:r>
              <a:rPr lang="en-CA" sz="1600" dirty="0" err="1" smtClean="0"/>
              <a:t>en</a:t>
            </a:r>
            <a:r>
              <a:rPr lang="en-CA" sz="1600" dirty="0" smtClean="0"/>
              <a:t> </a:t>
            </a:r>
            <a:r>
              <a:rPr lang="en-CA" sz="1600" dirty="0" err="1" smtClean="0"/>
              <a:t>particulier</a:t>
            </a:r>
            <a:r>
              <a:rPr lang="en-CA" sz="1600" dirty="0" smtClean="0"/>
              <a:t>, pour les </a:t>
            </a:r>
            <a:r>
              <a:rPr lang="en-CA" sz="1600" dirty="0" err="1" smtClean="0"/>
              <a:t>groupes</a:t>
            </a:r>
            <a:r>
              <a:rPr lang="en-CA" sz="1600" dirty="0" smtClean="0"/>
              <a:t> </a:t>
            </a:r>
            <a:r>
              <a:rPr lang="en-CA" sz="1600" dirty="0" err="1" smtClean="0"/>
              <a:t>vuln</a:t>
            </a:r>
            <a:r>
              <a:rPr lang="en-CA" sz="1600" dirty="0" err="1"/>
              <a:t>é</a:t>
            </a:r>
            <a:r>
              <a:rPr lang="en-CA" sz="1600" dirty="0" err="1" smtClean="0"/>
              <a:t>rables</a:t>
            </a:r>
            <a:r>
              <a:rPr lang="en-CA" sz="1600" dirty="0" smtClean="0"/>
              <a:t>).</a:t>
            </a:r>
            <a:endParaRPr lang="en-CA" sz="1600" dirty="0"/>
          </a:p>
          <a:p>
            <a:pPr marL="342900" lvl="1" indent="-342900">
              <a:spcBef>
                <a:spcPts val="1200"/>
              </a:spcBef>
              <a:buFont typeface="Arial" panose="020B0604020202020204" pitchFamily="34" charset="0"/>
              <a:buChar char="•"/>
            </a:pPr>
            <a:r>
              <a:rPr lang="en-CA" sz="1600" dirty="0" err="1"/>
              <a:t>Prochaine</a:t>
            </a:r>
            <a:r>
              <a:rPr lang="en-CA" sz="1600" dirty="0"/>
              <a:t> </a:t>
            </a:r>
            <a:r>
              <a:rPr lang="en-CA" sz="1600" dirty="0" err="1"/>
              <a:t>mise</a:t>
            </a:r>
            <a:r>
              <a:rPr lang="en-CA" sz="1600" dirty="0"/>
              <a:t> </a:t>
            </a:r>
            <a:r>
              <a:rPr lang="fr-CA" sz="1600" dirty="0"/>
              <a:t>à </a:t>
            </a:r>
            <a:r>
              <a:rPr lang="en-CA" sz="1600" dirty="0"/>
              <a:t>jour de </a:t>
            </a:r>
            <a:r>
              <a:rPr lang="en-CA" sz="1600" dirty="0" err="1" smtClean="0"/>
              <a:t>l’indice</a:t>
            </a:r>
            <a:r>
              <a:rPr lang="en-CA" sz="1600" dirty="0" smtClean="0"/>
              <a:t> avec les </a:t>
            </a:r>
            <a:r>
              <a:rPr lang="en-CA" sz="1600" dirty="0" err="1"/>
              <a:t>donn</a:t>
            </a:r>
            <a:r>
              <a:rPr lang="fr-CA" sz="1600" dirty="0"/>
              <a:t>é</a:t>
            </a:r>
            <a:r>
              <a:rPr lang="en-CA" sz="1600" dirty="0" err="1"/>
              <a:t>es</a:t>
            </a:r>
            <a:r>
              <a:rPr lang="en-CA" sz="1600" dirty="0"/>
              <a:t> du </a:t>
            </a:r>
            <a:r>
              <a:rPr lang="en-CA" sz="1600" dirty="0" err="1"/>
              <a:t>Recensement</a:t>
            </a:r>
            <a:r>
              <a:rPr lang="en-CA" sz="1600" dirty="0"/>
              <a:t> de 2016 et de l’ ECUI </a:t>
            </a:r>
            <a:r>
              <a:rPr lang="en-CA" sz="1600" dirty="0" smtClean="0"/>
              <a:t>2018.</a:t>
            </a:r>
            <a:endParaRPr lang="en-US" sz="1600" dirty="0"/>
          </a:p>
        </p:txBody>
      </p:sp>
    </p:spTree>
    <p:extLst>
      <p:ext uri="{BB962C8B-B14F-4D97-AF65-F5344CB8AC3E}">
        <p14:creationId xmlns:p14="http://schemas.microsoft.com/office/powerpoint/2010/main" val="263132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2</a:t>
            </a:fld>
            <a:endParaRPr lang="en-US" dirty="0"/>
          </a:p>
        </p:txBody>
      </p:sp>
      <p:sp>
        <p:nvSpPr>
          <p:cNvPr id="5" name="TextBox 4"/>
          <p:cNvSpPr txBox="1"/>
          <p:nvPr/>
        </p:nvSpPr>
        <p:spPr>
          <a:xfrm>
            <a:off x="449808" y="227804"/>
            <a:ext cx="4467225" cy="461665"/>
          </a:xfrm>
          <a:prstGeom prst="rect">
            <a:avLst/>
          </a:prstGeom>
          <a:noFill/>
        </p:spPr>
        <p:txBody>
          <a:bodyPr wrap="square" rtlCol="0">
            <a:spAutoFit/>
          </a:bodyPr>
          <a:lstStyle/>
          <a:p>
            <a:r>
              <a:rPr lang="en-CA" sz="2400" b="1" dirty="0">
                <a:latin typeface="Arial" panose="020B0604020202020204" pitchFamily="34" charset="0"/>
                <a:cs typeface="Arial" panose="020B0604020202020204" pitchFamily="34" charset="0"/>
              </a:rPr>
              <a:t>Table </a:t>
            </a:r>
            <a:r>
              <a:rPr lang="en-CA" sz="2400" b="1" dirty="0" smtClean="0">
                <a:latin typeface="Arial" panose="020B0604020202020204" pitchFamily="34" charset="0"/>
                <a:cs typeface="Arial" panose="020B0604020202020204" pitchFamily="34" charset="0"/>
              </a:rPr>
              <a:t>des </a:t>
            </a:r>
            <a:r>
              <a:rPr lang="en-CA" sz="2400" b="1" dirty="0" err="1">
                <a:latin typeface="Arial" panose="020B0604020202020204" pitchFamily="34" charset="0"/>
                <a:cs typeface="Arial" panose="020B0604020202020204" pitchFamily="34" charset="0"/>
              </a:rPr>
              <a:t>matières</a:t>
            </a:r>
            <a:endParaRPr lang="en-CA" sz="24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54788" y="782726"/>
            <a:ext cx="8229600" cy="577665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CA" sz="2400" b="1" dirty="0" err="1" smtClean="0"/>
              <a:t>Contexte</a:t>
            </a:r>
            <a:endParaRPr lang="en-CA" sz="2400" b="1" dirty="0"/>
          </a:p>
          <a:p>
            <a:pPr marL="285750" lvl="0" indent="-285750"/>
            <a:r>
              <a:rPr lang="en-CA" sz="2400" b="1" dirty="0"/>
              <a:t>Cr</a:t>
            </a:r>
            <a:r>
              <a:rPr lang="fr-FR" sz="2400" b="1" dirty="0"/>
              <a:t>é</a:t>
            </a:r>
            <a:r>
              <a:rPr lang="en-CA" sz="2400" b="1" dirty="0" err="1"/>
              <a:t>ation</a:t>
            </a:r>
            <a:r>
              <a:rPr lang="en-CA" sz="2400" b="1" dirty="0"/>
              <a:t> de </a:t>
            </a:r>
            <a:r>
              <a:rPr lang="en-CA" sz="2400" b="1" dirty="0" err="1"/>
              <a:t>l’indice</a:t>
            </a:r>
            <a:r>
              <a:rPr lang="en-CA" sz="2400" b="1" dirty="0"/>
              <a:t> </a:t>
            </a:r>
            <a:r>
              <a:rPr lang="fr-CA" sz="2400" b="1" dirty="0"/>
              <a:t>Vulnérabilité Électronique (IVE</a:t>
            </a:r>
            <a:r>
              <a:rPr lang="fr-CA" sz="2400" b="1" dirty="0" smtClean="0"/>
              <a:t>)</a:t>
            </a:r>
            <a:endParaRPr lang="en-CA" sz="2400" b="1" dirty="0" smtClean="0"/>
          </a:p>
          <a:p>
            <a:pPr marL="0" lvl="0" indent="0">
              <a:buNone/>
            </a:pPr>
            <a:r>
              <a:rPr lang="en-CA" sz="2400" dirty="0"/>
              <a:t>	</a:t>
            </a:r>
            <a:r>
              <a:rPr lang="en-CA" sz="2000" dirty="0" smtClean="0"/>
              <a:t>- </a:t>
            </a:r>
            <a:r>
              <a:rPr lang="en-CA" sz="2000" dirty="0"/>
              <a:t>D</a:t>
            </a:r>
            <a:r>
              <a:rPr lang="fr-FR" sz="2000" dirty="0"/>
              <a:t>é</a:t>
            </a:r>
            <a:r>
              <a:rPr lang="en-CA" sz="2000" dirty="0" err="1"/>
              <a:t>fis</a:t>
            </a:r>
            <a:r>
              <a:rPr lang="en-CA" sz="2000" dirty="0"/>
              <a:t> </a:t>
            </a:r>
            <a:r>
              <a:rPr lang="en-CA" sz="2000" dirty="0" smtClean="0"/>
              <a:t>et Sources de Donn</a:t>
            </a:r>
            <a:r>
              <a:rPr lang="fr-FR" sz="2000" dirty="0" err="1"/>
              <a:t>ées</a:t>
            </a:r>
            <a:endParaRPr lang="en-CA" sz="2000" dirty="0"/>
          </a:p>
          <a:p>
            <a:pPr marL="0" indent="0">
              <a:buNone/>
            </a:pPr>
            <a:r>
              <a:rPr lang="en-CA" sz="2000" dirty="0" smtClean="0"/>
              <a:t>	- M</a:t>
            </a:r>
            <a:r>
              <a:rPr lang="fr-FR" sz="2000" dirty="0" err="1" smtClean="0"/>
              <a:t>éthodologie</a:t>
            </a:r>
            <a:endParaRPr lang="en-CA" sz="2000" dirty="0" smtClean="0"/>
          </a:p>
          <a:p>
            <a:pPr marL="0" indent="0">
              <a:buNone/>
            </a:pPr>
            <a:r>
              <a:rPr lang="en-CA" sz="2000" dirty="0" smtClean="0"/>
              <a:t>	- </a:t>
            </a:r>
            <a:r>
              <a:rPr lang="en-CA" sz="2000" dirty="0"/>
              <a:t>Comment lire </a:t>
            </a:r>
            <a:r>
              <a:rPr lang="en-CA" sz="2000" dirty="0" err="1"/>
              <a:t>l’indice</a:t>
            </a:r>
            <a:r>
              <a:rPr lang="en-CA" sz="2000" dirty="0"/>
              <a:t>?</a:t>
            </a:r>
          </a:p>
          <a:p>
            <a:pPr marL="285750" indent="-285750">
              <a:buFont typeface="Arial" panose="020B0604020202020204" pitchFamily="34" charset="0"/>
              <a:buChar char="•"/>
            </a:pPr>
            <a:r>
              <a:rPr lang="en-CA" sz="2400" b="1" dirty="0" err="1" smtClean="0"/>
              <a:t>Résultats</a:t>
            </a:r>
            <a:r>
              <a:rPr lang="en-CA" sz="2400" b="1" dirty="0" smtClean="0"/>
              <a:t> </a:t>
            </a:r>
            <a:r>
              <a:rPr lang="en-CA" sz="2400" b="1" dirty="0" err="1" smtClean="0"/>
              <a:t>Analytiques</a:t>
            </a:r>
            <a:r>
              <a:rPr lang="en-CA" sz="2400" b="1" dirty="0" smtClean="0"/>
              <a:t> </a:t>
            </a:r>
            <a:endParaRPr lang="en-CA" sz="2400" b="1" dirty="0"/>
          </a:p>
          <a:p>
            <a:pPr marL="0" indent="0">
              <a:buNone/>
            </a:pPr>
            <a:r>
              <a:rPr lang="en-CA" sz="2400" dirty="0" smtClean="0"/>
              <a:t>	</a:t>
            </a:r>
            <a:r>
              <a:rPr lang="en-CA" sz="2000" dirty="0" smtClean="0"/>
              <a:t>- Les scores </a:t>
            </a:r>
            <a:r>
              <a:rPr lang="en-CA" sz="2000" dirty="0"/>
              <a:t>de </a:t>
            </a:r>
            <a:r>
              <a:rPr lang="en-CA" sz="2000" dirty="0" err="1"/>
              <a:t>l’IVE</a:t>
            </a:r>
            <a:r>
              <a:rPr lang="en-CA" sz="2000" dirty="0"/>
              <a:t> à </a:t>
            </a:r>
            <a:r>
              <a:rPr lang="en-CA" sz="2000" dirty="0" err="1"/>
              <a:t>l’échelle</a:t>
            </a:r>
            <a:r>
              <a:rPr lang="en-CA" sz="2000" dirty="0"/>
              <a:t> </a:t>
            </a:r>
            <a:r>
              <a:rPr lang="en-CA" sz="2000" dirty="0" err="1" smtClean="0"/>
              <a:t>nationale</a:t>
            </a:r>
            <a:endParaRPr lang="en-CA" sz="2000" b="1" dirty="0" smtClean="0"/>
          </a:p>
          <a:p>
            <a:pPr marL="0" indent="0">
              <a:buNone/>
            </a:pPr>
            <a:r>
              <a:rPr lang="en-CA" sz="2000" dirty="0" smtClean="0"/>
              <a:t>	- </a:t>
            </a:r>
            <a:r>
              <a:rPr lang="en-CA" sz="2000" dirty="0"/>
              <a:t>L’IVE </a:t>
            </a:r>
            <a:r>
              <a:rPr lang="fr-FR" sz="2000" dirty="0"/>
              <a:t>personnalisé pour </a:t>
            </a:r>
            <a:r>
              <a:rPr lang="fr-FR" sz="2000" dirty="0" smtClean="0"/>
              <a:t>différents segments </a:t>
            </a:r>
            <a:r>
              <a:rPr lang="fr-FR" sz="2000" dirty="0"/>
              <a:t>de la population </a:t>
            </a:r>
            <a:endParaRPr lang="en-CA" sz="2000" dirty="0"/>
          </a:p>
          <a:p>
            <a:pPr marL="0" indent="0">
              <a:buNone/>
            </a:pPr>
            <a:r>
              <a:rPr lang="en-CA" sz="2000" dirty="0" smtClean="0"/>
              <a:t>	- </a:t>
            </a:r>
            <a:r>
              <a:rPr lang="en-CA" sz="2000" dirty="0"/>
              <a:t>Les scores de </a:t>
            </a:r>
            <a:r>
              <a:rPr lang="en-CA" sz="2000" dirty="0" err="1"/>
              <a:t>l’IVE</a:t>
            </a:r>
            <a:r>
              <a:rPr lang="en-CA" sz="2000" dirty="0"/>
              <a:t> par Centre </a:t>
            </a:r>
            <a:r>
              <a:rPr lang="en-CA" sz="2000" dirty="0" smtClean="0"/>
              <a:t>Services </a:t>
            </a:r>
            <a:r>
              <a:rPr lang="en-CA" sz="2000" dirty="0"/>
              <a:t>Canada (CSC):</a:t>
            </a:r>
          </a:p>
          <a:p>
            <a:pPr marL="0" lvl="0" indent="0">
              <a:buNone/>
            </a:pPr>
            <a:r>
              <a:rPr lang="en-CA" sz="2000" dirty="0" smtClean="0"/>
              <a:t>		- </a:t>
            </a:r>
            <a:r>
              <a:rPr lang="en-CA" sz="2000" dirty="0"/>
              <a:t>Est-</a:t>
            </a:r>
            <a:r>
              <a:rPr lang="en-CA" sz="2000" dirty="0" err="1"/>
              <a:t>ce</a:t>
            </a:r>
            <a:r>
              <a:rPr lang="en-CA" sz="2000" dirty="0"/>
              <a:t> que </a:t>
            </a:r>
            <a:r>
              <a:rPr lang="en-CA" sz="2000" dirty="0" err="1"/>
              <a:t>l’indice</a:t>
            </a:r>
            <a:r>
              <a:rPr lang="en-CA" sz="2000" dirty="0"/>
              <a:t> </a:t>
            </a:r>
            <a:r>
              <a:rPr lang="fr-CA" sz="2000" dirty="0"/>
              <a:t>Vulnérabilité Électronique varies 	</a:t>
            </a:r>
            <a:r>
              <a:rPr lang="fr-CA" sz="2000" dirty="0" smtClean="0"/>
              <a:t>par </a:t>
            </a:r>
            <a:r>
              <a:rPr lang="fr-CA" sz="2000" dirty="0"/>
              <a:t>CSC? </a:t>
            </a:r>
          </a:p>
          <a:p>
            <a:pPr marL="0" lvl="0" indent="0">
              <a:buNone/>
            </a:pPr>
            <a:r>
              <a:rPr lang="fr-CA" sz="2000" dirty="0" smtClean="0"/>
              <a:t>		- </a:t>
            </a:r>
            <a:r>
              <a:rPr lang="fr-CA" sz="2000" dirty="0"/>
              <a:t>Exemples de quelques CSC</a:t>
            </a:r>
            <a:endParaRPr lang="en-CA" sz="2000" dirty="0"/>
          </a:p>
          <a:p>
            <a:pPr marL="0" lvl="2" indent="0">
              <a:buNone/>
            </a:pPr>
            <a:endParaRPr lang="en-CA" b="1" dirty="0"/>
          </a:p>
          <a:p>
            <a:pPr marL="342900" lvl="2" indent="-342900"/>
            <a:r>
              <a:rPr lang="en-CA" b="1" dirty="0"/>
              <a:t>Conclusion </a:t>
            </a:r>
          </a:p>
          <a:p>
            <a:pPr marL="457200" lvl="1" indent="0">
              <a:buFont typeface="Arial"/>
              <a:buNone/>
            </a:pPr>
            <a:endParaRPr lang="en-CA" sz="2100" dirty="0" smtClean="0"/>
          </a:p>
          <a:p>
            <a:pPr marL="457200" lvl="1" indent="0">
              <a:buFont typeface="Arial"/>
              <a:buNone/>
            </a:pPr>
            <a:endParaRPr lang="en-CA" sz="1600" dirty="0" smtClean="0"/>
          </a:p>
          <a:p>
            <a:pPr marL="285750" indent="-285750"/>
            <a:endParaRPr lang="en-CA" sz="2000" dirty="0" smtClean="0"/>
          </a:p>
          <a:p>
            <a:pPr marL="285750" indent="-285750"/>
            <a:endParaRPr lang="en-CA" sz="2000" dirty="0" smtClean="0"/>
          </a:p>
          <a:p>
            <a:endParaRPr lang="en-CA" dirty="0" smtClean="0"/>
          </a:p>
          <a:p>
            <a:endParaRPr lang="en-CA" dirty="0" smtClean="0"/>
          </a:p>
          <a:p>
            <a:endParaRPr lang="en-CA" sz="1600" dirty="0" smtClean="0"/>
          </a:p>
          <a:p>
            <a:endParaRPr lang="en-CA" dirty="0"/>
          </a:p>
        </p:txBody>
      </p:sp>
    </p:spTree>
    <p:extLst>
      <p:ext uri="{BB962C8B-B14F-4D97-AF65-F5344CB8AC3E}">
        <p14:creationId xmlns:p14="http://schemas.microsoft.com/office/powerpoint/2010/main" val="2211044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3</a:t>
            </a:fld>
            <a:endParaRPr lang="en-US" dirty="0"/>
          </a:p>
        </p:txBody>
      </p:sp>
      <p:sp>
        <p:nvSpPr>
          <p:cNvPr id="3" name="Rectangle 2"/>
          <p:cNvSpPr/>
          <p:nvPr/>
        </p:nvSpPr>
        <p:spPr>
          <a:xfrm>
            <a:off x="535857" y="1186234"/>
            <a:ext cx="7969046" cy="5078313"/>
          </a:xfrm>
          <a:prstGeom prst="rect">
            <a:avLst/>
          </a:prstGeom>
        </p:spPr>
        <p:txBody>
          <a:bodyPr wrap="square">
            <a:spAutoFit/>
          </a:bodyPr>
          <a:lstStyle/>
          <a:p>
            <a:pPr marL="285750" indent="-285750">
              <a:buFont typeface="Arial" panose="020B0604020202020204" pitchFamily="34" charset="0"/>
              <a:buChar char="•"/>
            </a:pPr>
            <a:r>
              <a:rPr lang="fr-CA" dirty="0"/>
              <a:t>Avec l’augmentation des technologies reliées à Internet et de l’utilisation d’Internet, </a:t>
            </a:r>
            <a:r>
              <a:rPr lang="fr-CA" dirty="0" smtClean="0"/>
              <a:t>le gouvernement du Canada offre un </a:t>
            </a:r>
            <a:r>
              <a:rPr lang="fr-CA" dirty="0"/>
              <a:t>nombre grandissant </a:t>
            </a:r>
            <a:r>
              <a:rPr lang="fr-CA" dirty="0" smtClean="0"/>
              <a:t>de </a:t>
            </a:r>
            <a:r>
              <a:rPr lang="fr-CA" dirty="0"/>
              <a:t>services en </a:t>
            </a:r>
            <a:r>
              <a:rPr lang="fr-CA" dirty="0" smtClean="0"/>
              <a:t>ligne.</a:t>
            </a:r>
          </a:p>
          <a:p>
            <a:endParaRPr lang="fr-CA" dirty="0" smtClean="0"/>
          </a:p>
          <a:p>
            <a:pPr marL="285750" indent="-285750">
              <a:buFont typeface="Arial" panose="020B0604020202020204" pitchFamily="34" charset="0"/>
              <a:buChar char="•"/>
            </a:pPr>
            <a:r>
              <a:rPr lang="fr-CA" dirty="0" smtClean="0"/>
              <a:t>Cette </a:t>
            </a:r>
            <a:r>
              <a:rPr lang="fr-CA" dirty="0"/>
              <a:t>transition est renforcée par la Politique sur les services du Secrétariat du Conseil du Trésor de 2014, qui établit le principe selon lequel les services du gouvernement du Canada devraient être conçus et fournis en tenant compte des besoins des clients et de leur rétroaction, et être progressivement accessibles par voie électronique, non seulement pour offrir un meilleur service à la clientèle, mais aussi à des fins d’efficacité.  </a:t>
            </a:r>
            <a:endParaRPr lang="fr-CA" dirty="0" smtClean="0"/>
          </a:p>
          <a:p>
            <a:endParaRPr lang="en-CA" dirty="0"/>
          </a:p>
          <a:p>
            <a:pPr marL="285750" indent="-285750">
              <a:buFont typeface="Arial" panose="020B0604020202020204" pitchFamily="34" charset="0"/>
              <a:buChar char="•"/>
            </a:pPr>
            <a:r>
              <a:rPr lang="fr-CA" dirty="0" smtClean="0"/>
              <a:t>Par </a:t>
            </a:r>
            <a:r>
              <a:rPr lang="fr-CA" dirty="0"/>
              <a:t>conséquent, beaucoup de services (p. ex. le processus de demande d’assurance-emploi) sont maintenant fournis en ligne par Service Canada, et bon nombre de Canadiens tirent profit de cette efficience accrue.</a:t>
            </a:r>
            <a:endParaRPr lang="en-CA" dirty="0"/>
          </a:p>
          <a:p>
            <a:pPr marL="285750" indent="-285750">
              <a:buFont typeface="Arial" panose="020B0604020202020204" pitchFamily="34" charset="0"/>
              <a:buChar char="•"/>
            </a:pPr>
            <a:endParaRPr lang="en-CA" dirty="0" smtClean="0"/>
          </a:p>
          <a:p>
            <a:endParaRPr lang="en-CA" dirty="0"/>
          </a:p>
          <a:p>
            <a:endParaRPr lang="en-CA" dirty="0" smtClean="0"/>
          </a:p>
          <a:p>
            <a:endParaRPr lang="en-CA" dirty="0"/>
          </a:p>
        </p:txBody>
      </p:sp>
      <p:sp>
        <p:nvSpPr>
          <p:cNvPr id="5" name="TextBox 4"/>
          <p:cNvSpPr txBox="1"/>
          <p:nvPr/>
        </p:nvSpPr>
        <p:spPr>
          <a:xfrm>
            <a:off x="840657" y="442452"/>
            <a:ext cx="5171768" cy="461665"/>
          </a:xfrm>
          <a:prstGeom prst="rect">
            <a:avLst/>
          </a:prstGeom>
          <a:noFill/>
        </p:spPr>
        <p:txBody>
          <a:bodyPr wrap="square" rtlCol="0">
            <a:spAutoFit/>
          </a:bodyPr>
          <a:lstStyle/>
          <a:p>
            <a:pPr lvl="0"/>
            <a:r>
              <a:rPr lang="en-CA" sz="2400" b="1" dirty="0" err="1" smtClean="0">
                <a:latin typeface="Arial" panose="020B0604020202020204" pitchFamily="34" charset="0"/>
                <a:cs typeface="Arial" panose="020B0604020202020204" pitchFamily="34" charset="0"/>
              </a:rPr>
              <a:t>Contexte</a:t>
            </a:r>
            <a:endParaRPr lang="en-C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15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4</a:t>
            </a:fld>
            <a:endParaRPr lang="en-US" dirty="0"/>
          </a:p>
        </p:txBody>
      </p:sp>
      <p:sp>
        <p:nvSpPr>
          <p:cNvPr id="3" name="Rectangle 2"/>
          <p:cNvSpPr/>
          <p:nvPr/>
        </p:nvSpPr>
        <p:spPr>
          <a:xfrm>
            <a:off x="536712" y="596669"/>
            <a:ext cx="8150087" cy="6463308"/>
          </a:xfrm>
          <a:prstGeom prst="rect">
            <a:avLst/>
          </a:prstGeom>
        </p:spPr>
        <p:txBody>
          <a:bodyPr wrap="square">
            <a:spAutoFit/>
          </a:bodyPr>
          <a:lstStyle/>
          <a:p>
            <a:pPr marL="285750" indent="-285750">
              <a:buFont typeface="Arial" panose="020B0604020202020204" pitchFamily="34" charset="0"/>
              <a:buChar char="•"/>
            </a:pPr>
            <a:r>
              <a:rPr lang="fr-CA" dirty="0"/>
              <a:t>Toutefois, certains segments de la population sont susceptibles de vivre des obstacles financiers, comportementaux ou basés sur les compétences en ce qui concerne les interactions en ligne avec l’administration </a:t>
            </a:r>
            <a:r>
              <a:rPr lang="fr-CA" dirty="0" smtClean="0"/>
              <a:t>publique.</a:t>
            </a:r>
          </a:p>
          <a:p>
            <a:endParaRPr lang="en-CA" dirty="0"/>
          </a:p>
          <a:p>
            <a:pPr marL="285750" indent="-285750">
              <a:buFont typeface="Arial" panose="020B0604020202020204" pitchFamily="34" charset="0"/>
              <a:buChar char="•"/>
            </a:pPr>
            <a:r>
              <a:rPr lang="fr-CA" dirty="0"/>
              <a:t>Ces personnes, que l’on peut qualifier de </a:t>
            </a:r>
            <a:r>
              <a:rPr lang="fr-CA" b="1" dirty="0" smtClean="0"/>
              <a:t>«cyber-vulnérables», </a:t>
            </a:r>
            <a:r>
              <a:rPr lang="fr-CA" dirty="0"/>
              <a:t>auront besoin de différentes mesures de soutien pour répondre à leurs besoins. </a:t>
            </a:r>
          </a:p>
          <a:p>
            <a:pPr marL="3028950" lvl="6" indent="-285750">
              <a:buFont typeface="Arial" panose="020B0604020202020204" pitchFamily="34" charset="0"/>
              <a:buChar char="•"/>
            </a:pPr>
            <a:r>
              <a:rPr lang="fr-CA" dirty="0"/>
              <a:t>C’est pourquoi Service Canada demeure engagé à </a:t>
            </a:r>
            <a:r>
              <a:rPr lang="fr-CA" dirty="0" smtClean="0"/>
              <a:t>fournir </a:t>
            </a:r>
            <a:r>
              <a:rPr lang="fr-CA" dirty="0"/>
              <a:t>une option en personne pour la prestation </a:t>
            </a:r>
            <a:r>
              <a:rPr lang="fr-CA" dirty="0" smtClean="0"/>
              <a:t>de services </a:t>
            </a:r>
            <a:r>
              <a:rPr lang="fr-CA" dirty="0"/>
              <a:t>à l’échelle du Canada (connue sous le nom </a:t>
            </a:r>
            <a:r>
              <a:rPr lang="fr-CA" dirty="0" smtClean="0"/>
              <a:t>    d</a:t>
            </a:r>
            <a:r>
              <a:rPr lang="fr-CA" dirty="0"/>
              <a:t>’« empreinte » des points de service en personne).</a:t>
            </a:r>
            <a:endParaRPr lang="en-CA" dirty="0"/>
          </a:p>
          <a:p>
            <a:pPr marL="3028950" lvl="6" indent="-285750">
              <a:buFont typeface="Arial" panose="020B0604020202020204" pitchFamily="34" charset="0"/>
              <a:buChar char="•"/>
            </a:pPr>
            <a:endParaRPr lang="en-CA" dirty="0">
              <a:solidFill>
                <a:srgbClr val="FF0000"/>
              </a:solidFill>
            </a:endParaRPr>
          </a:p>
          <a:p>
            <a:pPr marL="3028950" lvl="6" indent="-285750">
              <a:buFont typeface="Arial" panose="020B0604020202020204" pitchFamily="34" charset="0"/>
              <a:buChar char="•"/>
            </a:pPr>
            <a:r>
              <a:rPr lang="en-CA" dirty="0"/>
              <a:t>Plus de 500 Centre Services </a:t>
            </a:r>
            <a:r>
              <a:rPr lang="en-CA" dirty="0" smtClean="0"/>
              <a:t>Canada,</a:t>
            </a:r>
            <a:r>
              <a:rPr lang="fr-CA" dirty="0" smtClean="0"/>
              <a:t> </a:t>
            </a:r>
            <a:r>
              <a:rPr lang="fr-CA" dirty="0"/>
              <a:t>à </a:t>
            </a:r>
            <a:r>
              <a:rPr lang="en-CA" dirty="0" smtClean="0"/>
              <a:t>travers </a:t>
            </a:r>
            <a:r>
              <a:rPr lang="en-CA" dirty="0"/>
              <a:t>le </a:t>
            </a:r>
            <a:r>
              <a:rPr lang="en-CA" dirty="0" smtClean="0"/>
              <a:t>pays, </a:t>
            </a:r>
            <a:r>
              <a:rPr lang="en-CA" dirty="0" err="1"/>
              <a:t>offrent</a:t>
            </a:r>
            <a:r>
              <a:rPr lang="en-CA" dirty="0"/>
              <a:t> </a:t>
            </a:r>
            <a:r>
              <a:rPr lang="en-CA" dirty="0" err="1"/>
              <a:t>une</a:t>
            </a:r>
            <a:r>
              <a:rPr lang="en-CA" dirty="0"/>
              <a:t> v</a:t>
            </a:r>
            <a:r>
              <a:rPr lang="fr-FR" dirty="0" err="1"/>
              <a:t>ariété</a:t>
            </a:r>
            <a:r>
              <a:rPr lang="fr-FR" dirty="0"/>
              <a:t> </a:t>
            </a:r>
            <a:r>
              <a:rPr lang="en-CA" dirty="0"/>
              <a:t>de services et programmes </a:t>
            </a:r>
            <a:r>
              <a:rPr lang="en-CA" dirty="0" err="1"/>
              <a:t>tel</a:t>
            </a:r>
            <a:r>
              <a:rPr lang="en-CA" dirty="0"/>
              <a:t> que </a:t>
            </a:r>
            <a:r>
              <a:rPr lang="en-CA" dirty="0" err="1" smtClean="0"/>
              <a:t>l’assurance</a:t>
            </a:r>
            <a:r>
              <a:rPr lang="en-CA" dirty="0" err="1"/>
              <a:t>-</a:t>
            </a:r>
            <a:r>
              <a:rPr lang="en-CA" dirty="0" err="1" smtClean="0"/>
              <a:t>emploi</a:t>
            </a:r>
            <a:r>
              <a:rPr lang="en-CA" dirty="0"/>
              <a:t>, la pension de la </a:t>
            </a:r>
            <a:r>
              <a:rPr lang="en-CA" dirty="0" err="1"/>
              <a:t>Sécurité</a:t>
            </a:r>
            <a:r>
              <a:rPr lang="en-CA" dirty="0"/>
              <a:t> de la </a:t>
            </a:r>
            <a:r>
              <a:rPr lang="en-CA" dirty="0" err="1"/>
              <a:t>vieillesse</a:t>
            </a:r>
            <a:r>
              <a:rPr lang="en-CA" dirty="0"/>
              <a:t>, </a:t>
            </a:r>
            <a:r>
              <a:rPr lang="en-CA" dirty="0" err="1"/>
              <a:t>Passeport</a:t>
            </a:r>
            <a:r>
              <a:rPr lang="en-CA" dirty="0"/>
              <a:t>, </a:t>
            </a:r>
            <a:r>
              <a:rPr lang="en-CA" dirty="0" err="1"/>
              <a:t>prestations</a:t>
            </a:r>
            <a:r>
              <a:rPr lang="en-CA" dirty="0"/>
              <a:t> du </a:t>
            </a:r>
            <a:r>
              <a:rPr lang="fr-FR" dirty="0"/>
              <a:t>Régime de pensions du Canada, etc. </a:t>
            </a:r>
          </a:p>
          <a:p>
            <a:pPr lvl="6"/>
            <a:endParaRPr lang="en-CA" dirty="0" smtClean="0"/>
          </a:p>
          <a:p>
            <a:pPr marL="285750" indent="-285750">
              <a:buFont typeface="Arial" panose="020B0604020202020204" pitchFamily="34" charset="0"/>
              <a:buChar char="•"/>
            </a:pPr>
            <a:r>
              <a:rPr lang="fr-CA" dirty="0"/>
              <a:t>Il est donc important que Service Canada ait accès à des mesures sur la </a:t>
            </a:r>
            <a:r>
              <a:rPr lang="en-CA" dirty="0"/>
              <a:t>cyber-</a:t>
            </a:r>
            <a:r>
              <a:rPr lang="en-CA" dirty="0" err="1"/>
              <a:t>vulnérabilité</a:t>
            </a:r>
            <a:r>
              <a:rPr lang="en-CA" dirty="0"/>
              <a:t> </a:t>
            </a:r>
            <a:r>
              <a:rPr lang="fr-CA" dirty="0" smtClean="0"/>
              <a:t>pour </a:t>
            </a:r>
            <a:r>
              <a:rPr lang="fr-CA" dirty="0"/>
              <a:t>éclairer sa stratégie relative à </a:t>
            </a:r>
            <a:r>
              <a:rPr lang="fr-CA" dirty="0" smtClean="0"/>
              <a:t>la prestation et transformation de services.</a:t>
            </a:r>
            <a:endParaRPr lang="en-CA" dirty="0" smtClean="0"/>
          </a:p>
          <a:p>
            <a:endParaRPr lang="en-CA" dirty="0" smtClean="0"/>
          </a:p>
          <a:p>
            <a:endParaRPr lang="en-CA" dirty="0" smtClean="0"/>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40" y="2673274"/>
            <a:ext cx="2403774" cy="185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1016" y="135004"/>
            <a:ext cx="5171768" cy="461665"/>
          </a:xfrm>
          <a:prstGeom prst="rect">
            <a:avLst/>
          </a:prstGeom>
          <a:noFill/>
        </p:spPr>
        <p:txBody>
          <a:bodyPr wrap="square" rtlCol="0">
            <a:spAutoFit/>
          </a:bodyPr>
          <a:lstStyle/>
          <a:p>
            <a:pPr lvl="0"/>
            <a:r>
              <a:rPr lang="en-CA" sz="2400" b="1" dirty="0" err="1" smtClean="0">
                <a:latin typeface="Arial" panose="020B0604020202020204" pitchFamily="34" charset="0"/>
                <a:cs typeface="Arial" panose="020B0604020202020204" pitchFamily="34" charset="0"/>
              </a:rPr>
              <a:t>Contexte</a:t>
            </a:r>
            <a:r>
              <a:rPr lang="en-CA" sz="2400" b="1" dirty="0" smtClean="0">
                <a:latin typeface="Arial" panose="020B0604020202020204" pitchFamily="34" charset="0"/>
                <a:cs typeface="Arial" panose="020B0604020202020204" pitchFamily="34" charset="0"/>
              </a:rPr>
              <a:t> - suite</a:t>
            </a:r>
            <a:endParaRPr lang="en-CA" dirty="0"/>
          </a:p>
        </p:txBody>
      </p:sp>
    </p:spTree>
    <p:extLst>
      <p:ext uri="{BB962C8B-B14F-4D97-AF65-F5344CB8AC3E}">
        <p14:creationId xmlns:p14="http://schemas.microsoft.com/office/powerpoint/2010/main" val="419074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5</a:t>
            </a:fld>
            <a:endParaRPr lang="en-US" dirty="0"/>
          </a:p>
        </p:txBody>
      </p:sp>
      <p:sp>
        <p:nvSpPr>
          <p:cNvPr id="4" name="Rectangle 3"/>
          <p:cNvSpPr/>
          <p:nvPr/>
        </p:nvSpPr>
        <p:spPr>
          <a:xfrm>
            <a:off x="580103" y="685777"/>
            <a:ext cx="7969046" cy="6432530"/>
          </a:xfrm>
          <a:prstGeom prst="rect">
            <a:avLst/>
          </a:prstGeom>
        </p:spPr>
        <p:txBody>
          <a:bodyPr wrap="square">
            <a:spAutoFit/>
          </a:bodyPr>
          <a:lstStyle/>
          <a:p>
            <a:pPr marL="285750" indent="-285750">
              <a:buFont typeface="Arial" panose="020B0604020202020204" pitchFamily="34" charset="0"/>
              <a:buChar char="•"/>
            </a:pPr>
            <a:r>
              <a:rPr lang="en-CA" b="1" dirty="0" smtClean="0"/>
              <a:t>SOLUTION: </a:t>
            </a:r>
            <a:r>
              <a:rPr lang="fr-CA" dirty="0"/>
              <a:t>En vue de répondre à ce besoin, la Division de la recherche sur le service a mis au point </a:t>
            </a:r>
            <a:r>
              <a:rPr lang="fr-CA" dirty="0" smtClean="0"/>
              <a:t>un indice </a:t>
            </a:r>
            <a:r>
              <a:rPr lang="fr-CA" dirty="0"/>
              <a:t>de Vulnérabilité Électronique </a:t>
            </a:r>
            <a:r>
              <a:rPr lang="fr-CA" dirty="0" smtClean="0"/>
              <a:t>(IVE) pour </a:t>
            </a:r>
            <a:r>
              <a:rPr lang="fr-CA" dirty="0"/>
              <a:t>chacun des Centres Service Canada.</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b="1" dirty="0" smtClean="0"/>
              <a:t>DEFINITION: </a:t>
            </a:r>
            <a:r>
              <a:rPr lang="en-CA" dirty="0" smtClean="0"/>
              <a:t>L’IVE </a:t>
            </a:r>
            <a:r>
              <a:rPr lang="fr-CA" dirty="0" smtClean="0"/>
              <a:t>détermine </a:t>
            </a:r>
            <a:r>
              <a:rPr lang="fr-CA" dirty="0"/>
              <a:t>dans quelle mesure la numérisation des services désavantage certaines </a:t>
            </a:r>
            <a:r>
              <a:rPr lang="fr-CA" dirty="0" smtClean="0"/>
              <a:t>personnes. L’indice mesures les trois dimensions de </a:t>
            </a:r>
            <a:r>
              <a:rPr lang="en-CA" dirty="0" smtClean="0"/>
              <a:t>cyber-</a:t>
            </a:r>
            <a:r>
              <a:rPr lang="en-CA" dirty="0" err="1" smtClean="0"/>
              <a:t>vulnérabilité</a:t>
            </a:r>
            <a:r>
              <a:rPr lang="en-CA" dirty="0" smtClean="0"/>
              <a:t>:</a:t>
            </a:r>
            <a:endParaRPr lang="en-CA" b="1" dirty="0"/>
          </a:p>
          <a:p>
            <a:pPr marL="742950" lvl="1" indent="-285750">
              <a:buFont typeface="Calibri" panose="020F0502020204030204" pitchFamily="34" charset="0"/>
              <a:buChar char="‒"/>
            </a:pPr>
            <a:r>
              <a:rPr lang="fr-FR" b="1" dirty="0" smtClean="0"/>
              <a:t>Accès </a:t>
            </a:r>
            <a:r>
              <a:rPr lang="en-CA" b="1" dirty="0" smtClean="0"/>
              <a:t>: </a:t>
            </a:r>
            <a:r>
              <a:rPr lang="en-CA" b="1" dirty="0"/>
              <a:t>	</a:t>
            </a:r>
            <a:r>
              <a:rPr lang="fr-CA" dirty="0" smtClean="0"/>
              <a:t>La </a:t>
            </a:r>
            <a:r>
              <a:rPr lang="fr-CA" dirty="0"/>
              <a:t>dimension de l’</a:t>
            </a:r>
            <a:r>
              <a:rPr lang="fr-CA" i="1" dirty="0"/>
              <a:t>accès </a:t>
            </a:r>
            <a:r>
              <a:rPr lang="fr-CA" dirty="0"/>
              <a:t>mesure si la personne possède </a:t>
            </a:r>
            <a:r>
              <a:rPr lang="fr-CA" dirty="0" smtClean="0"/>
              <a:t>ou 					non </a:t>
            </a:r>
            <a:r>
              <a:rPr lang="fr-CA" dirty="0"/>
              <a:t>les </a:t>
            </a:r>
            <a:r>
              <a:rPr lang="fr-CA" b="1" i="1" dirty="0" smtClean="0"/>
              <a:t>moyens</a:t>
            </a:r>
            <a:r>
              <a:rPr lang="fr-CA" dirty="0" smtClean="0"/>
              <a:t> </a:t>
            </a:r>
            <a:r>
              <a:rPr lang="fr-CA" dirty="0"/>
              <a:t>(financiers, matériels) de profiter des </a:t>
            </a:r>
            <a:r>
              <a:rPr lang="fr-CA" dirty="0" smtClean="0"/>
              <a:t>						technologies disponibles</a:t>
            </a:r>
          </a:p>
          <a:p>
            <a:pPr lvl="1"/>
            <a:endParaRPr lang="fr-CA" dirty="0" smtClean="0"/>
          </a:p>
          <a:p>
            <a:pPr marL="742950" lvl="1" indent="-285750">
              <a:buFont typeface="Calibri" panose="020F0502020204030204" pitchFamily="34" charset="0"/>
              <a:buChar char="‒"/>
            </a:pPr>
            <a:r>
              <a:rPr lang="en-CA" b="1" dirty="0" err="1" smtClean="0"/>
              <a:t>Confort</a:t>
            </a:r>
            <a:r>
              <a:rPr lang="en-CA" b="1" dirty="0" smtClean="0"/>
              <a:t>:  	</a:t>
            </a:r>
            <a:r>
              <a:rPr lang="fr-CA" dirty="0" smtClean="0"/>
              <a:t>La </a:t>
            </a:r>
            <a:r>
              <a:rPr lang="fr-CA" dirty="0"/>
              <a:t>dimension du </a:t>
            </a:r>
            <a:r>
              <a:rPr lang="fr-CA" i="1" dirty="0"/>
              <a:t>confort, </a:t>
            </a:r>
            <a:r>
              <a:rPr lang="fr-CA" dirty="0"/>
              <a:t>elle est liée à la </a:t>
            </a:r>
            <a:r>
              <a:rPr lang="fr-CA" b="1" i="1" dirty="0"/>
              <a:t>volonté</a:t>
            </a:r>
            <a:r>
              <a:rPr lang="fr-CA" dirty="0"/>
              <a:t> ou au </a:t>
            </a:r>
            <a:r>
              <a:rPr lang="fr-CA" dirty="0" smtClean="0"/>
              <a:t>					</a:t>
            </a:r>
            <a:r>
              <a:rPr lang="fr-CA" b="1" i="1" dirty="0" smtClean="0"/>
              <a:t>désir</a:t>
            </a:r>
            <a:r>
              <a:rPr lang="fr-CA" dirty="0" smtClean="0"/>
              <a:t> </a:t>
            </a:r>
            <a:r>
              <a:rPr lang="fr-CA" dirty="0"/>
              <a:t>de la personne d’utiliser les technologies. </a:t>
            </a:r>
            <a:endParaRPr lang="fr-CA" dirty="0" smtClean="0"/>
          </a:p>
          <a:p>
            <a:pPr lvl="1"/>
            <a:endParaRPr lang="en-CA" sz="1600" dirty="0" smtClean="0"/>
          </a:p>
          <a:p>
            <a:pPr marL="742950" lvl="1" indent="-285750">
              <a:buFont typeface="Calibri" panose="020F0502020204030204" pitchFamily="34" charset="0"/>
              <a:buChar char="‒"/>
              <a:tabLst>
                <a:tab pos="717550" algn="l"/>
              </a:tabLst>
            </a:pPr>
            <a:r>
              <a:rPr lang="fr-CA" b="1" dirty="0" smtClean="0"/>
              <a:t>Compétences</a:t>
            </a:r>
            <a:r>
              <a:rPr lang="fr-CA" dirty="0" smtClean="0"/>
              <a:t>: La </a:t>
            </a:r>
            <a:r>
              <a:rPr lang="fr-CA" dirty="0"/>
              <a:t>dimension des </a:t>
            </a:r>
            <a:r>
              <a:rPr lang="fr-CA" i="1" dirty="0"/>
              <a:t>compétences</a:t>
            </a:r>
            <a:r>
              <a:rPr lang="fr-CA" dirty="0"/>
              <a:t> mesure si la personne </a:t>
            </a:r>
            <a:r>
              <a:rPr lang="fr-CA" dirty="0" smtClean="0"/>
              <a:t>					     possède </a:t>
            </a:r>
            <a:r>
              <a:rPr lang="fr-CA" dirty="0"/>
              <a:t>les </a:t>
            </a:r>
            <a:r>
              <a:rPr lang="fr-CA" b="1" i="1" dirty="0"/>
              <a:t>capacités</a:t>
            </a:r>
            <a:r>
              <a:rPr lang="fr-CA" dirty="0"/>
              <a:t> et les </a:t>
            </a:r>
            <a:r>
              <a:rPr lang="fr-CA" b="1" i="1" dirty="0"/>
              <a:t>connaissances</a:t>
            </a:r>
            <a:r>
              <a:rPr lang="fr-CA" dirty="0"/>
              <a:t> nécessaires pour </a:t>
            </a:r>
            <a:r>
              <a:rPr lang="fr-CA" dirty="0" smtClean="0"/>
              <a:t>				     profiter </a:t>
            </a:r>
            <a:r>
              <a:rPr lang="fr-CA" dirty="0"/>
              <a:t>des </a:t>
            </a:r>
            <a:r>
              <a:rPr lang="fr-CA" dirty="0" smtClean="0"/>
              <a:t>technologies. </a:t>
            </a:r>
          </a:p>
          <a:p>
            <a:pPr marL="742950" lvl="1" indent="-285750">
              <a:buFont typeface="Calibri" panose="020F0502020204030204" pitchFamily="34" charset="0"/>
              <a:buChar char="‒"/>
              <a:tabLst>
                <a:tab pos="717550" algn="l"/>
              </a:tabLst>
            </a:pPr>
            <a:endParaRPr lang="en-CA" dirty="0"/>
          </a:p>
          <a:p>
            <a:pPr marL="285750" indent="-285750">
              <a:buFont typeface="Arial" panose="020B0604020202020204" pitchFamily="34" charset="0"/>
              <a:buChar char="•"/>
            </a:pPr>
            <a:r>
              <a:rPr lang="en-CA" b="1" dirty="0" smtClean="0"/>
              <a:t>AVANTAGE:</a:t>
            </a:r>
            <a:r>
              <a:rPr lang="en-CA" dirty="0" smtClean="0"/>
              <a:t> </a:t>
            </a:r>
            <a:r>
              <a:rPr lang="fr-CA" dirty="0" smtClean="0"/>
              <a:t>Cette </a:t>
            </a:r>
            <a:r>
              <a:rPr lang="fr-CA" dirty="0"/>
              <a:t>information permettra à Service Canada de cibler les centres qui offrent des services à un grand nombre de Canadiens </a:t>
            </a:r>
            <a:r>
              <a:rPr lang="fr-CA" dirty="0" smtClean="0"/>
              <a:t>cyber-vulnérables</a:t>
            </a:r>
            <a:r>
              <a:rPr lang="fr-CA" dirty="0"/>
              <a:t>.</a:t>
            </a:r>
            <a:endParaRPr lang="en-CA" dirty="0"/>
          </a:p>
          <a:p>
            <a:endParaRPr lang="en-CA" dirty="0" smtClean="0"/>
          </a:p>
          <a:p>
            <a:endParaRPr lang="en-CA" dirty="0" smtClean="0"/>
          </a:p>
          <a:p>
            <a:endParaRPr lang="en-CA" dirty="0"/>
          </a:p>
        </p:txBody>
      </p:sp>
      <p:sp>
        <p:nvSpPr>
          <p:cNvPr id="5" name="TextBox 4"/>
          <p:cNvSpPr txBox="1"/>
          <p:nvPr/>
        </p:nvSpPr>
        <p:spPr>
          <a:xfrm>
            <a:off x="580103" y="224112"/>
            <a:ext cx="5171768" cy="461665"/>
          </a:xfrm>
          <a:prstGeom prst="rect">
            <a:avLst/>
          </a:prstGeom>
          <a:noFill/>
        </p:spPr>
        <p:txBody>
          <a:bodyPr wrap="square" rtlCol="0">
            <a:spAutoFit/>
          </a:bodyPr>
          <a:lstStyle/>
          <a:p>
            <a:pPr lvl="0"/>
            <a:r>
              <a:rPr lang="en-CA" sz="2400" b="1" dirty="0" err="1" smtClean="0">
                <a:latin typeface="Arial" panose="020B0604020202020204" pitchFamily="34" charset="0"/>
                <a:cs typeface="Arial" panose="020B0604020202020204" pitchFamily="34" charset="0"/>
              </a:rPr>
              <a:t>Contexte</a:t>
            </a:r>
            <a:r>
              <a:rPr lang="en-CA" sz="2400" b="1" dirty="0" smtClean="0">
                <a:latin typeface="Arial" panose="020B0604020202020204" pitchFamily="34" charset="0"/>
                <a:cs typeface="Arial" panose="020B0604020202020204" pitchFamily="34" charset="0"/>
              </a:rPr>
              <a:t> – suite </a:t>
            </a:r>
            <a:endParaRPr lang="en-CA" dirty="0"/>
          </a:p>
        </p:txBody>
      </p:sp>
    </p:spTree>
    <p:extLst>
      <p:ext uri="{BB962C8B-B14F-4D97-AF65-F5344CB8AC3E}">
        <p14:creationId xmlns:p14="http://schemas.microsoft.com/office/powerpoint/2010/main" val="120794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6</a:t>
            </a:fld>
            <a:endParaRPr lang="en-US" dirty="0"/>
          </a:p>
        </p:txBody>
      </p:sp>
      <p:sp>
        <p:nvSpPr>
          <p:cNvPr id="3" name="Rectangle 2"/>
          <p:cNvSpPr/>
          <p:nvPr/>
        </p:nvSpPr>
        <p:spPr>
          <a:xfrm>
            <a:off x="685801" y="1614785"/>
            <a:ext cx="8096249" cy="3693319"/>
          </a:xfrm>
          <a:prstGeom prst="rect">
            <a:avLst/>
          </a:prstGeom>
        </p:spPr>
        <p:txBody>
          <a:bodyPr wrap="square">
            <a:spAutoFit/>
          </a:bodyPr>
          <a:lstStyle/>
          <a:p>
            <a:endParaRPr lang="en-CA" dirty="0"/>
          </a:p>
          <a:p>
            <a:r>
              <a:rPr lang="en-CA" dirty="0" err="1" smtClean="0"/>
              <a:t>Cette</a:t>
            </a:r>
            <a:r>
              <a:rPr lang="en-CA" dirty="0" smtClean="0"/>
              <a:t> </a:t>
            </a:r>
            <a:r>
              <a:rPr lang="en-CA" dirty="0" err="1" smtClean="0"/>
              <a:t>mesure</a:t>
            </a:r>
            <a:r>
              <a:rPr lang="en-CA" dirty="0" smtClean="0"/>
              <a:t> de la </a:t>
            </a:r>
            <a:r>
              <a:rPr lang="en-CA" dirty="0"/>
              <a:t>cyber-</a:t>
            </a:r>
            <a:r>
              <a:rPr lang="en-CA" dirty="0" err="1"/>
              <a:t>vulnérabilité</a:t>
            </a:r>
            <a:r>
              <a:rPr lang="en-CA" dirty="0"/>
              <a:t> fait </a:t>
            </a:r>
            <a:r>
              <a:rPr lang="en-CA" dirty="0" smtClean="0"/>
              <a:t>r</a:t>
            </a:r>
            <a:r>
              <a:rPr lang="fr-CA" dirty="0"/>
              <a:t>é</a:t>
            </a:r>
            <a:r>
              <a:rPr lang="en-CA" dirty="0" err="1" smtClean="0"/>
              <a:t>ference</a:t>
            </a:r>
            <a:r>
              <a:rPr lang="en-CA" dirty="0" smtClean="0"/>
              <a:t> au </a:t>
            </a:r>
            <a:r>
              <a:rPr lang="en-CA" dirty="0"/>
              <a:t>concept </a:t>
            </a:r>
            <a:r>
              <a:rPr lang="en-CA" dirty="0" smtClean="0"/>
              <a:t>de “</a:t>
            </a:r>
            <a:r>
              <a:rPr lang="fr-CA" i="1" dirty="0" smtClean="0"/>
              <a:t>fossé </a:t>
            </a:r>
            <a:r>
              <a:rPr lang="fr-CA" i="1" dirty="0"/>
              <a:t>numérique</a:t>
            </a:r>
            <a:r>
              <a:rPr lang="en-CA" dirty="0" smtClean="0"/>
              <a:t>”.</a:t>
            </a:r>
            <a:endParaRPr lang="en-CA" dirty="0"/>
          </a:p>
          <a:p>
            <a:endParaRPr lang="en-CA" dirty="0" smtClean="0"/>
          </a:p>
          <a:p>
            <a:r>
              <a:rPr lang="en-CA" dirty="0" smtClean="0"/>
              <a:t>Le concept de </a:t>
            </a:r>
            <a:r>
              <a:rPr lang="fr-CA" i="1" dirty="0"/>
              <a:t>fossé numérique </a:t>
            </a:r>
            <a:r>
              <a:rPr lang="fr-CA" i="1" dirty="0" smtClean="0"/>
              <a:t> </a:t>
            </a:r>
            <a:r>
              <a:rPr lang="fr-CA" dirty="0" smtClean="0"/>
              <a:t>a été conçu </a:t>
            </a:r>
            <a:r>
              <a:rPr lang="fr-CA" i="1" dirty="0" smtClean="0"/>
              <a:t>par  </a:t>
            </a:r>
            <a:r>
              <a:rPr lang="en-CA" dirty="0" err="1" smtClean="0"/>
              <a:t>Husing</a:t>
            </a:r>
            <a:r>
              <a:rPr lang="en-CA" dirty="0" smtClean="0"/>
              <a:t> </a:t>
            </a:r>
            <a:r>
              <a:rPr lang="en-CA" dirty="0"/>
              <a:t>and </a:t>
            </a:r>
            <a:r>
              <a:rPr lang="en-CA" dirty="0" err="1"/>
              <a:t>Selhofer</a:t>
            </a:r>
            <a:r>
              <a:rPr lang="en-CA" dirty="0"/>
              <a:t> (2002) </a:t>
            </a:r>
            <a:r>
              <a:rPr lang="en-CA" dirty="0" err="1" smtClean="0"/>
              <a:t>comme</a:t>
            </a:r>
            <a:r>
              <a:rPr lang="en-CA" dirty="0" smtClean="0"/>
              <a:t> </a:t>
            </a:r>
            <a:r>
              <a:rPr lang="fr-CA" dirty="0"/>
              <a:t>é</a:t>
            </a:r>
            <a:r>
              <a:rPr lang="en-CA" dirty="0" err="1" smtClean="0"/>
              <a:t>tant</a:t>
            </a:r>
            <a:r>
              <a:rPr lang="en-CA" dirty="0" smtClean="0"/>
              <a:t> “</a:t>
            </a:r>
            <a:r>
              <a:rPr lang="fr-CA" dirty="0"/>
              <a:t>l’</a:t>
            </a:r>
            <a:r>
              <a:rPr lang="fr-CA" i="1" dirty="0"/>
              <a:t>écart entre les citoyens de différents milieux socioéconomiques en ce qui concerne les occasions qu’ils ont d’accéder aux technologies de l’information et des communications et leur capacité à les utiliser</a:t>
            </a:r>
            <a:r>
              <a:rPr lang="fr-CA" dirty="0" smtClean="0"/>
              <a:t>… ".</a:t>
            </a:r>
            <a:endParaRPr lang="en-CA" dirty="0" smtClean="0"/>
          </a:p>
          <a:p>
            <a:endParaRPr lang="en-CA" dirty="0"/>
          </a:p>
          <a:p>
            <a:r>
              <a:rPr lang="fr-CA" dirty="0"/>
              <a:t>Beaucoup de recherches ont été menées pour comprendre le fossé numérique et déterminer des façons de le mesurer efficacement </a:t>
            </a:r>
            <a:r>
              <a:rPr lang="en-CA" dirty="0" smtClean="0"/>
              <a:t>(</a:t>
            </a:r>
            <a:r>
              <a:rPr lang="en-CA" dirty="0"/>
              <a:t>Barzillai-Nahon, </a:t>
            </a:r>
            <a:r>
              <a:rPr lang="en-CA" dirty="0" smtClean="0"/>
              <a:t>2006).</a:t>
            </a:r>
          </a:p>
          <a:p>
            <a:endParaRPr lang="en-CA" dirty="0"/>
          </a:p>
          <a:p>
            <a:endParaRPr lang="en-CA" dirty="0"/>
          </a:p>
        </p:txBody>
      </p:sp>
      <p:sp>
        <p:nvSpPr>
          <p:cNvPr id="5" name="TextBox 4"/>
          <p:cNvSpPr txBox="1"/>
          <p:nvPr/>
        </p:nvSpPr>
        <p:spPr>
          <a:xfrm>
            <a:off x="455412" y="646197"/>
            <a:ext cx="5171768" cy="738664"/>
          </a:xfrm>
          <a:prstGeom prst="rect">
            <a:avLst/>
          </a:prstGeom>
          <a:noFill/>
        </p:spPr>
        <p:txBody>
          <a:bodyPr wrap="square" rtlCol="0">
            <a:spAutoFit/>
          </a:bodyPr>
          <a:lstStyle/>
          <a:p>
            <a:r>
              <a:rPr lang="en-CA" sz="2400" b="1" dirty="0" err="1" smtClean="0">
                <a:latin typeface="Arial" panose="020B0604020202020204" pitchFamily="34" charset="0"/>
                <a:cs typeface="Arial" panose="020B0604020202020204" pitchFamily="34" charset="0"/>
              </a:rPr>
              <a:t>Contexte</a:t>
            </a:r>
            <a:r>
              <a:rPr lang="en-CA" sz="2400" b="1" dirty="0" smtClean="0">
                <a:latin typeface="Arial" panose="020B0604020202020204" pitchFamily="34" charset="0"/>
                <a:cs typeface="Arial" panose="020B0604020202020204" pitchFamily="34" charset="0"/>
              </a:rPr>
              <a:t> – suite </a:t>
            </a:r>
            <a:endParaRPr lang="en-CA" sz="2400" dirty="0"/>
          </a:p>
          <a:p>
            <a:pPr lvl="0"/>
            <a:endParaRPr lang="en-CA" dirty="0"/>
          </a:p>
        </p:txBody>
      </p:sp>
    </p:spTree>
    <p:extLst>
      <p:ext uri="{BB962C8B-B14F-4D97-AF65-F5344CB8AC3E}">
        <p14:creationId xmlns:p14="http://schemas.microsoft.com/office/powerpoint/2010/main" val="232323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7</a:t>
            </a:fld>
            <a:endParaRPr lang="en-US" dirty="0"/>
          </a:p>
        </p:txBody>
      </p:sp>
      <p:sp>
        <p:nvSpPr>
          <p:cNvPr id="3" name="Rectangle 2"/>
          <p:cNvSpPr/>
          <p:nvPr/>
        </p:nvSpPr>
        <p:spPr>
          <a:xfrm>
            <a:off x="434082" y="286172"/>
            <a:ext cx="6895632" cy="400110"/>
          </a:xfrm>
          <a:prstGeom prst="rect">
            <a:avLst/>
          </a:prstGeom>
        </p:spPr>
        <p:txBody>
          <a:bodyPr wrap="square">
            <a:spAutoFit/>
          </a:bodyPr>
          <a:lstStyle/>
          <a:p>
            <a:pPr marL="285750" lvl="0" indent="-285750"/>
            <a:r>
              <a:rPr lang="en-CA" sz="2000" b="1" dirty="0">
                <a:latin typeface="Arial" panose="020B0604020202020204" pitchFamily="34" charset="0"/>
                <a:cs typeface="Arial" panose="020B0604020202020204" pitchFamily="34" charset="0"/>
              </a:rPr>
              <a:t>Cr</a:t>
            </a:r>
            <a:r>
              <a:rPr lang="fr-FR" sz="2000" b="1" dirty="0">
                <a:latin typeface="Arial" panose="020B0604020202020204" pitchFamily="34" charset="0"/>
                <a:cs typeface="Arial" panose="020B0604020202020204" pitchFamily="34" charset="0"/>
              </a:rPr>
              <a:t>é</a:t>
            </a:r>
            <a:r>
              <a:rPr lang="en-CA" sz="2000" b="1" dirty="0" err="1">
                <a:latin typeface="Arial" panose="020B0604020202020204" pitchFamily="34" charset="0"/>
                <a:cs typeface="Arial" panose="020B0604020202020204" pitchFamily="34" charset="0"/>
              </a:rPr>
              <a:t>ation</a:t>
            </a:r>
            <a:r>
              <a:rPr lang="en-CA" sz="2000" b="1" dirty="0">
                <a:latin typeface="Arial" panose="020B0604020202020204" pitchFamily="34" charset="0"/>
                <a:cs typeface="Arial" panose="020B0604020202020204" pitchFamily="34" charset="0"/>
              </a:rPr>
              <a:t> de </a:t>
            </a:r>
            <a:r>
              <a:rPr lang="en-CA" sz="2000" b="1" dirty="0" err="1">
                <a:latin typeface="Arial" panose="020B0604020202020204" pitchFamily="34" charset="0"/>
                <a:cs typeface="Arial" panose="020B0604020202020204" pitchFamily="34" charset="0"/>
              </a:rPr>
              <a:t>l’indice</a:t>
            </a:r>
            <a:r>
              <a:rPr lang="en-CA" sz="2000" b="1"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Vulnérabilité Électronique (IVE)</a:t>
            </a:r>
            <a:endParaRPr lang="en-CA" sz="2000" b="1" dirty="0">
              <a:latin typeface="Arial" panose="020B0604020202020204" pitchFamily="34" charset="0"/>
              <a:cs typeface="Arial" panose="020B0604020202020204" pitchFamily="34" charset="0"/>
            </a:endParaRPr>
          </a:p>
        </p:txBody>
      </p:sp>
      <p:sp>
        <p:nvSpPr>
          <p:cNvPr id="4" name="Rectangle 3"/>
          <p:cNvSpPr/>
          <p:nvPr/>
        </p:nvSpPr>
        <p:spPr>
          <a:xfrm>
            <a:off x="497595" y="713745"/>
            <a:ext cx="2885598" cy="646331"/>
          </a:xfrm>
          <a:prstGeom prst="rect">
            <a:avLst/>
          </a:prstGeom>
        </p:spPr>
        <p:txBody>
          <a:bodyPr wrap="none">
            <a:spAutoFit/>
          </a:bodyPr>
          <a:lstStyle/>
          <a:p>
            <a:r>
              <a:rPr lang="en-CA" b="1" dirty="0"/>
              <a:t>D</a:t>
            </a:r>
            <a:r>
              <a:rPr lang="fr-FR" b="1" dirty="0"/>
              <a:t>é</a:t>
            </a:r>
            <a:r>
              <a:rPr lang="en-CA" b="1" dirty="0" err="1"/>
              <a:t>fis</a:t>
            </a:r>
            <a:r>
              <a:rPr lang="en-CA" b="1" dirty="0"/>
              <a:t> et </a:t>
            </a:r>
            <a:r>
              <a:rPr lang="en-CA" b="1" dirty="0" smtClean="0"/>
              <a:t>Sources </a:t>
            </a:r>
            <a:r>
              <a:rPr lang="en-CA" b="1" dirty="0"/>
              <a:t>de D</a:t>
            </a:r>
            <a:r>
              <a:rPr lang="en-CA" b="1" dirty="0" smtClean="0"/>
              <a:t>onn</a:t>
            </a:r>
            <a:r>
              <a:rPr lang="fr-FR" b="1" dirty="0" err="1"/>
              <a:t>ées</a:t>
            </a:r>
            <a:endParaRPr lang="en-CA" b="1" dirty="0"/>
          </a:p>
          <a:p>
            <a:pPr lvl="0"/>
            <a:endParaRPr lang="en-CA" b="1" dirty="0"/>
          </a:p>
        </p:txBody>
      </p:sp>
      <p:sp>
        <p:nvSpPr>
          <p:cNvPr id="5" name="TextBox 4"/>
          <p:cNvSpPr txBox="1"/>
          <p:nvPr/>
        </p:nvSpPr>
        <p:spPr>
          <a:xfrm>
            <a:off x="158311" y="982478"/>
            <a:ext cx="8709918" cy="6494085"/>
          </a:xfrm>
          <a:prstGeom prst="rect">
            <a:avLst/>
          </a:prstGeom>
          <a:noFill/>
        </p:spPr>
        <p:txBody>
          <a:bodyPr wrap="square" rtlCol="0">
            <a:spAutoFit/>
          </a:bodyPr>
          <a:lstStyle/>
          <a:p>
            <a:pPr marL="285750" indent="-285750">
              <a:buFont typeface="Arial" panose="020B0604020202020204" pitchFamily="34" charset="0"/>
              <a:buChar char="•"/>
            </a:pPr>
            <a:r>
              <a:rPr lang="fr-CA" dirty="0"/>
              <a:t>Les données concernant la mesure dans laquelle la population canadienne peut accéder à Internet sont principalement recueillies à l’aide </a:t>
            </a:r>
            <a:r>
              <a:rPr lang="fr-CA" dirty="0" smtClean="0"/>
              <a:t>des enquêtes suivantes:</a:t>
            </a:r>
            <a:endParaRPr lang="en-CA" b="1" dirty="0" smtClean="0"/>
          </a:p>
          <a:p>
            <a:pPr marL="1160463" lvl="2" indent="92075">
              <a:buFont typeface="Arial" panose="020B0604020202020204" pitchFamily="34" charset="0"/>
              <a:buChar char="•"/>
              <a:tabLst>
                <a:tab pos="1520825" algn="l"/>
              </a:tabLst>
            </a:pPr>
            <a:r>
              <a:rPr lang="en-CA" dirty="0" smtClean="0"/>
              <a:t>	</a:t>
            </a:r>
            <a:r>
              <a:rPr lang="en-CA" b="1" dirty="0"/>
              <a:t>L</a:t>
            </a:r>
            <a:r>
              <a:rPr lang="fr-CA" b="1" dirty="0" smtClean="0"/>
              <a:t>’ Enquête </a:t>
            </a:r>
            <a:r>
              <a:rPr lang="fr-CA" b="1" dirty="0"/>
              <a:t>C</a:t>
            </a:r>
            <a:r>
              <a:rPr lang="fr-CA" b="1" dirty="0" smtClean="0"/>
              <a:t>anadienne </a:t>
            </a:r>
            <a:r>
              <a:rPr lang="fr-CA" b="1" dirty="0"/>
              <a:t>sur </a:t>
            </a:r>
            <a:r>
              <a:rPr lang="fr-CA" b="1" dirty="0" smtClean="0"/>
              <a:t>l’Utilisation </a:t>
            </a:r>
            <a:r>
              <a:rPr lang="fr-CA" b="1" dirty="0"/>
              <a:t>d’Internet (ECUI)</a:t>
            </a:r>
            <a:endParaRPr lang="en-CA" b="1" dirty="0"/>
          </a:p>
          <a:p>
            <a:pPr marL="1657350" lvl="3" indent="-285750">
              <a:buFont typeface="Calibri" panose="020F0502020204030204" pitchFamily="34" charset="0"/>
              <a:buChar char="‒"/>
            </a:pPr>
            <a:r>
              <a:rPr lang="fr-CA" sz="1600" dirty="0"/>
              <a:t>R</a:t>
            </a:r>
            <a:r>
              <a:rPr lang="fr-CA" sz="1600" dirty="0" smtClean="0"/>
              <a:t>éalisée </a:t>
            </a:r>
            <a:r>
              <a:rPr lang="fr-CA" sz="1600" dirty="0"/>
              <a:t>pour la dernière fois en 2012</a:t>
            </a:r>
            <a:r>
              <a:rPr lang="en-CA" sz="1600" dirty="0" smtClean="0"/>
              <a:t> par Statistics </a:t>
            </a:r>
            <a:r>
              <a:rPr lang="en-CA" sz="1600" dirty="0"/>
              <a:t>Canada, </a:t>
            </a:r>
            <a:r>
              <a:rPr lang="en-CA" sz="1600" dirty="0" err="1" smtClean="0"/>
              <a:t>nouvelles</a:t>
            </a:r>
            <a:r>
              <a:rPr lang="en-CA" sz="1600" dirty="0" smtClean="0"/>
              <a:t> </a:t>
            </a:r>
            <a:r>
              <a:rPr lang="en-CA" sz="1600" dirty="0" err="1" smtClean="0"/>
              <a:t>donn</a:t>
            </a:r>
            <a:r>
              <a:rPr lang="fr-CA" sz="1600" dirty="0"/>
              <a:t>é</a:t>
            </a:r>
            <a:r>
              <a:rPr lang="en-CA" sz="1600" dirty="0" err="1" smtClean="0"/>
              <a:t>es</a:t>
            </a:r>
            <a:r>
              <a:rPr lang="en-CA" sz="1600" dirty="0" smtClean="0"/>
              <a:t> </a:t>
            </a:r>
            <a:r>
              <a:rPr lang="en-CA" sz="1600" dirty="0" err="1" smtClean="0"/>
              <a:t>en</a:t>
            </a:r>
            <a:r>
              <a:rPr lang="en-CA" sz="1600" dirty="0" smtClean="0"/>
              <a:t>  2018</a:t>
            </a:r>
            <a:r>
              <a:rPr lang="en-CA" sz="1600" dirty="0"/>
              <a:t>;</a:t>
            </a:r>
          </a:p>
          <a:p>
            <a:pPr marL="1657350" lvl="3" indent="-285750">
              <a:buFont typeface="Calibri" panose="020F0502020204030204" pitchFamily="34" charset="0"/>
              <a:buChar char="‒"/>
            </a:pPr>
            <a:r>
              <a:rPr lang="fr-CA" sz="1600" dirty="0" smtClean="0"/>
              <a:t>30</a:t>
            </a:r>
            <a:r>
              <a:rPr lang="fr-CA" sz="1600" dirty="0"/>
              <a:t> 817 </a:t>
            </a:r>
            <a:r>
              <a:rPr lang="fr-CA" sz="1600" dirty="0" smtClean="0"/>
              <a:t>observations de personnes </a:t>
            </a:r>
            <a:r>
              <a:rPr lang="en-CA" sz="1600" dirty="0" smtClean="0"/>
              <a:t>ag</a:t>
            </a:r>
            <a:r>
              <a:rPr lang="fr-CA" sz="1600" dirty="0" err="1" smtClean="0"/>
              <a:t>ées</a:t>
            </a:r>
            <a:r>
              <a:rPr lang="en-CA" sz="1600" dirty="0" smtClean="0"/>
              <a:t> </a:t>
            </a:r>
            <a:r>
              <a:rPr lang="en-CA" sz="1600" dirty="0"/>
              <a:t>16 </a:t>
            </a:r>
            <a:r>
              <a:rPr lang="en-CA" sz="1600" dirty="0" smtClean="0"/>
              <a:t>et plus;</a:t>
            </a:r>
            <a:endParaRPr lang="en-CA" sz="1600" dirty="0"/>
          </a:p>
          <a:p>
            <a:pPr marL="1657350" lvl="3" indent="-285750">
              <a:buFont typeface="Calibri" panose="020F0502020204030204" pitchFamily="34" charset="0"/>
              <a:buChar char="‒"/>
            </a:pPr>
            <a:r>
              <a:rPr lang="fr-CA" sz="1600" dirty="0"/>
              <a:t>L’ECUI comprend également un ensemble de questions permettant de déterminer les tâches de plus en plus poussées que les personnes peuvent réaliser à l’aide d’Internet, depuis l’envoi et la réception d’un courriel à la vente de biens et de services en </a:t>
            </a:r>
            <a:r>
              <a:rPr lang="fr-CA" sz="1600" dirty="0" smtClean="0"/>
              <a:t>ligne</a:t>
            </a:r>
            <a:r>
              <a:rPr lang="fr-CA" sz="1600" dirty="0"/>
              <a:t>;</a:t>
            </a:r>
            <a:endParaRPr lang="fr-CA" sz="1600" dirty="0" smtClean="0"/>
          </a:p>
          <a:p>
            <a:pPr marL="1657350" lvl="3" indent="-285750">
              <a:buFont typeface="Calibri" panose="020F0502020204030204" pitchFamily="34" charset="0"/>
              <a:buChar char="‒"/>
            </a:pPr>
            <a:r>
              <a:rPr lang="en-CA" sz="1600" dirty="0" smtClean="0"/>
              <a:t> Les questions </a:t>
            </a:r>
            <a:r>
              <a:rPr lang="en-CA" sz="1600" dirty="0" err="1" smtClean="0"/>
              <a:t>contenues</a:t>
            </a:r>
            <a:r>
              <a:rPr lang="en-CA" sz="1600" dirty="0" smtClean="0"/>
              <a:t> </a:t>
            </a:r>
            <a:r>
              <a:rPr lang="en-CA" sz="1600" dirty="0" err="1" smtClean="0"/>
              <a:t>dans</a:t>
            </a:r>
            <a:r>
              <a:rPr lang="en-CA" sz="1600" dirty="0" smtClean="0"/>
              <a:t> </a:t>
            </a:r>
            <a:r>
              <a:rPr lang="en-CA" sz="1600" dirty="0" err="1" smtClean="0"/>
              <a:t>l’ECUI</a:t>
            </a:r>
            <a:r>
              <a:rPr lang="en-CA" sz="1600" dirty="0" smtClean="0"/>
              <a:t> </a:t>
            </a:r>
            <a:r>
              <a:rPr lang="en-CA" sz="1600" dirty="0" err="1" smtClean="0"/>
              <a:t>sont</a:t>
            </a:r>
            <a:r>
              <a:rPr lang="en-CA" sz="1600" dirty="0" smtClean="0"/>
              <a:t> </a:t>
            </a:r>
            <a:r>
              <a:rPr lang="en-CA" sz="1600" dirty="0" err="1"/>
              <a:t>reliées</a:t>
            </a:r>
            <a:r>
              <a:rPr lang="en-CA" sz="1600" dirty="0"/>
              <a:t> aux dimensions de </a:t>
            </a:r>
            <a:r>
              <a:rPr lang="en-CA" sz="1600" dirty="0" smtClean="0"/>
              <a:t>“</a:t>
            </a:r>
            <a:r>
              <a:rPr lang="en-CA" sz="1600" b="1" dirty="0" smtClean="0"/>
              <a:t>L’ </a:t>
            </a:r>
            <a:r>
              <a:rPr lang="fr-FR" sz="1600" b="1" dirty="0" smtClean="0"/>
              <a:t>Accès</a:t>
            </a:r>
            <a:r>
              <a:rPr lang="en-CA" sz="1600" dirty="0" smtClean="0"/>
              <a:t>” </a:t>
            </a:r>
            <a:r>
              <a:rPr lang="en-CA" sz="1600" dirty="0"/>
              <a:t>et </a:t>
            </a:r>
            <a:r>
              <a:rPr lang="en-CA" sz="1600" dirty="0" smtClean="0"/>
              <a:t>“</a:t>
            </a:r>
            <a:r>
              <a:rPr lang="en-CA" sz="1600" b="1" dirty="0" err="1" smtClean="0"/>
              <a:t>Confort</a:t>
            </a:r>
            <a:r>
              <a:rPr lang="en-CA" sz="1600" dirty="0" smtClean="0"/>
              <a:t>”.</a:t>
            </a:r>
          </a:p>
          <a:p>
            <a:pPr marL="1657350" lvl="3" indent="-285750">
              <a:buFont typeface="Arial" panose="020B0604020202020204" pitchFamily="34" charset="0"/>
              <a:buChar char="•"/>
            </a:pPr>
            <a:r>
              <a:rPr lang="fr-CA" b="1" dirty="0"/>
              <a:t>Programme pour l’évaluation internationale des compétences des </a:t>
            </a:r>
            <a:r>
              <a:rPr lang="fr-CA" b="1" dirty="0" smtClean="0"/>
              <a:t>adultes (PEICA</a:t>
            </a:r>
            <a:r>
              <a:rPr lang="fr-CA" b="1" dirty="0"/>
              <a:t>)</a:t>
            </a:r>
            <a:endParaRPr lang="en-CA" b="1" dirty="0"/>
          </a:p>
          <a:p>
            <a:pPr marL="1657350" lvl="3" indent="-285750">
              <a:buFont typeface="Calibri" panose="020F0502020204030204" pitchFamily="34" charset="0"/>
              <a:buChar char="‒"/>
            </a:pPr>
            <a:r>
              <a:rPr lang="fr-CA" sz="1600" dirty="0"/>
              <a:t>Réalisée pour la dernière fois en 2012</a:t>
            </a:r>
            <a:r>
              <a:rPr lang="en-CA" sz="1600" dirty="0"/>
              <a:t> par Statistics </a:t>
            </a:r>
            <a:r>
              <a:rPr lang="en-CA" sz="1600" dirty="0" smtClean="0"/>
              <a:t>Canada; </a:t>
            </a:r>
          </a:p>
          <a:p>
            <a:pPr marL="1657350" lvl="3" indent="-285750">
              <a:buFont typeface="Calibri" panose="020F0502020204030204" pitchFamily="34" charset="0"/>
              <a:buChar char="‒"/>
            </a:pPr>
            <a:r>
              <a:rPr lang="en-CA" sz="1600" dirty="0" smtClean="0"/>
              <a:t>25,267 observations de </a:t>
            </a:r>
            <a:r>
              <a:rPr lang="en-CA" sz="1600" dirty="0" err="1" smtClean="0"/>
              <a:t>personnes</a:t>
            </a:r>
            <a:r>
              <a:rPr lang="en-CA" sz="1600" dirty="0" smtClean="0"/>
              <a:t> </a:t>
            </a:r>
            <a:r>
              <a:rPr lang="en-CA" sz="1600" dirty="0"/>
              <a:t>ag</a:t>
            </a:r>
            <a:r>
              <a:rPr lang="fr-CA" sz="1600" dirty="0" err="1"/>
              <a:t>ées</a:t>
            </a:r>
            <a:r>
              <a:rPr lang="en-CA" sz="1600" dirty="0"/>
              <a:t> </a:t>
            </a:r>
            <a:r>
              <a:rPr lang="en-CA" sz="1600" dirty="0" smtClean="0"/>
              <a:t>de 16 </a:t>
            </a:r>
            <a:r>
              <a:rPr lang="fr-CA" sz="1600" dirty="0" smtClean="0"/>
              <a:t>à </a:t>
            </a:r>
            <a:r>
              <a:rPr lang="en-CA" sz="1600" dirty="0" smtClean="0"/>
              <a:t>65;</a:t>
            </a:r>
          </a:p>
          <a:p>
            <a:pPr marL="1657350" lvl="3" indent="-285750">
              <a:buFont typeface="Calibri" panose="020F0502020204030204" pitchFamily="34" charset="0"/>
              <a:buChar char="‒"/>
            </a:pPr>
            <a:r>
              <a:rPr lang="fr-CA" sz="1600" dirty="0"/>
              <a:t>Le PEICA évalue </a:t>
            </a:r>
            <a:r>
              <a:rPr lang="fr-CA" sz="1600" dirty="0" smtClean="0"/>
              <a:t>le </a:t>
            </a:r>
            <a:r>
              <a:rPr lang="fr-CA" sz="1600" dirty="0"/>
              <a:t>niveau de connaissances en informatique du répondant, </a:t>
            </a:r>
            <a:r>
              <a:rPr lang="fr-CA" sz="1600" dirty="0" smtClean="0"/>
              <a:t>et sa </a:t>
            </a:r>
            <a:r>
              <a:rPr lang="fr-CA" sz="1600" dirty="0"/>
              <a:t>capacité à résoudre des problèmes dans des environnements technologiques (RP-ET</a:t>
            </a:r>
            <a:r>
              <a:rPr lang="fr-CA" sz="1600" dirty="0" smtClean="0"/>
              <a:t>);</a:t>
            </a:r>
            <a:endParaRPr lang="en-CA" sz="1600" dirty="0" smtClean="0"/>
          </a:p>
          <a:p>
            <a:pPr marL="1657350" lvl="3" indent="-285750">
              <a:buFont typeface="Calibri" panose="020F0502020204030204" pitchFamily="34" charset="0"/>
              <a:buChar char="‒"/>
            </a:pPr>
            <a:r>
              <a:rPr lang="en-CA" sz="1600" dirty="0" smtClean="0"/>
              <a:t>Les questions </a:t>
            </a:r>
            <a:r>
              <a:rPr lang="en-CA" sz="1600" dirty="0" err="1" smtClean="0"/>
              <a:t>contenues</a:t>
            </a:r>
            <a:r>
              <a:rPr lang="en-CA" sz="1600" dirty="0" smtClean="0"/>
              <a:t> </a:t>
            </a:r>
            <a:r>
              <a:rPr lang="en-CA" sz="1600" dirty="0" err="1" smtClean="0"/>
              <a:t>dans</a:t>
            </a:r>
            <a:r>
              <a:rPr lang="en-CA" sz="1600" dirty="0" smtClean="0"/>
              <a:t> le PEICA </a:t>
            </a:r>
            <a:r>
              <a:rPr lang="en-CA" sz="1600" dirty="0" err="1" smtClean="0"/>
              <a:t>sont</a:t>
            </a:r>
            <a:r>
              <a:rPr lang="en-CA" sz="1600" dirty="0"/>
              <a:t> </a:t>
            </a:r>
            <a:r>
              <a:rPr lang="en-CA" sz="1600" dirty="0" err="1"/>
              <a:t>reliées</a:t>
            </a:r>
            <a:r>
              <a:rPr lang="en-CA" sz="1600" dirty="0"/>
              <a:t> </a:t>
            </a:r>
            <a:r>
              <a:rPr lang="fr-CA" sz="1600" dirty="0"/>
              <a:t>à</a:t>
            </a:r>
            <a:r>
              <a:rPr lang="en-CA" sz="1600" dirty="0" smtClean="0"/>
              <a:t> la dimension “</a:t>
            </a:r>
            <a:r>
              <a:rPr lang="en-CA" sz="1600" b="1" dirty="0"/>
              <a:t>C</a:t>
            </a:r>
            <a:r>
              <a:rPr lang="en-CA" sz="1600" b="1" dirty="0" smtClean="0"/>
              <a:t>omp</a:t>
            </a:r>
            <a:r>
              <a:rPr lang="fr-CA" sz="1600" b="1" dirty="0"/>
              <a:t>é</a:t>
            </a:r>
            <a:r>
              <a:rPr lang="en-CA" sz="1600" b="1" dirty="0" err="1" smtClean="0"/>
              <a:t>tences</a:t>
            </a:r>
            <a:r>
              <a:rPr lang="en-CA" sz="1600" dirty="0" smtClean="0"/>
              <a:t>”</a:t>
            </a:r>
            <a:endParaRPr lang="en-CA" sz="1600" dirty="0"/>
          </a:p>
          <a:p>
            <a:pPr lvl="1"/>
            <a:r>
              <a:rPr lang="en-CA" sz="1600" dirty="0" smtClean="0"/>
              <a:t> </a:t>
            </a:r>
            <a:endParaRPr lang="en-CA" sz="1600" b="1" dirty="0" smtClean="0"/>
          </a:p>
          <a:p>
            <a:endParaRPr lang="en-CA" dirty="0"/>
          </a:p>
          <a:p>
            <a:endParaRPr lang="en-CA" b="1" dirty="0"/>
          </a:p>
          <a:p>
            <a:endParaRPr lang="en-CA" b="1" dirty="0"/>
          </a:p>
        </p:txBody>
      </p:sp>
      <p:sp>
        <p:nvSpPr>
          <p:cNvPr id="6" name="Flowchart: Magnetic Disk 5"/>
          <p:cNvSpPr/>
          <p:nvPr/>
        </p:nvSpPr>
        <p:spPr>
          <a:xfrm>
            <a:off x="343103" y="2525844"/>
            <a:ext cx="1221314" cy="88490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CIUS</a:t>
            </a:r>
            <a:endParaRPr lang="en-CA" dirty="0">
              <a:solidFill>
                <a:schemeClr val="tx1"/>
              </a:solidFill>
            </a:endParaRPr>
          </a:p>
        </p:txBody>
      </p:sp>
      <p:sp>
        <p:nvSpPr>
          <p:cNvPr id="7" name="Flowchart: Magnetic Disk 6"/>
          <p:cNvSpPr/>
          <p:nvPr/>
        </p:nvSpPr>
        <p:spPr>
          <a:xfrm>
            <a:off x="279880" y="4832271"/>
            <a:ext cx="1221314" cy="904677"/>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solidFill>
                  <a:schemeClr val="tx1"/>
                </a:solidFill>
              </a:rPr>
              <a:t>PIAAC</a:t>
            </a:r>
            <a:endParaRPr lang="en-CA" sz="1600" dirty="0">
              <a:solidFill>
                <a:schemeClr val="tx1"/>
              </a:solidFill>
            </a:endParaRPr>
          </a:p>
        </p:txBody>
      </p:sp>
    </p:spTree>
    <p:extLst>
      <p:ext uri="{BB962C8B-B14F-4D97-AF65-F5344CB8AC3E}">
        <p14:creationId xmlns:p14="http://schemas.microsoft.com/office/powerpoint/2010/main" val="8984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8</a:t>
            </a:fld>
            <a:endParaRPr lang="en-US" dirty="0"/>
          </a:p>
        </p:txBody>
      </p:sp>
      <p:sp>
        <p:nvSpPr>
          <p:cNvPr id="4" name="TextBox 3"/>
          <p:cNvSpPr txBox="1"/>
          <p:nvPr/>
        </p:nvSpPr>
        <p:spPr>
          <a:xfrm>
            <a:off x="855406" y="1424337"/>
            <a:ext cx="7344697" cy="6186309"/>
          </a:xfrm>
          <a:prstGeom prst="rect">
            <a:avLst/>
          </a:prstGeom>
          <a:noFill/>
        </p:spPr>
        <p:txBody>
          <a:bodyPr wrap="square" rtlCol="0">
            <a:spAutoFit/>
          </a:bodyPr>
          <a:lstStyle/>
          <a:p>
            <a:pPr lvl="0"/>
            <a:endParaRPr lang="en-CA" dirty="0" smtClean="0"/>
          </a:p>
          <a:p>
            <a:pPr marL="285750" lvl="0" indent="-285750">
              <a:buFont typeface="Arial" panose="020B0604020202020204" pitchFamily="34" charset="0"/>
              <a:buChar char="•"/>
            </a:pPr>
            <a:r>
              <a:rPr lang="fr-CA" dirty="0"/>
              <a:t>Aucune de ces deux enquêtes ne couvre un échantillon de population suffisant pour produire des renseignements fiables à l’échelon des Centres Service </a:t>
            </a:r>
            <a:r>
              <a:rPr lang="fr-CA" dirty="0" smtClean="0"/>
              <a:t>Canada.</a:t>
            </a:r>
          </a:p>
          <a:p>
            <a:pPr marL="285750" lvl="0" indent="-285750">
              <a:buFont typeface="Arial" panose="020B0604020202020204" pitchFamily="34" charset="0"/>
              <a:buChar char="•"/>
            </a:pPr>
            <a:endParaRPr lang="en-CA" dirty="0"/>
          </a:p>
          <a:p>
            <a:pPr marL="1657350" lvl="3" indent="-285750">
              <a:buFont typeface="Arial" panose="020B0604020202020204" pitchFamily="34" charset="0"/>
              <a:buChar char="•"/>
            </a:pPr>
            <a:r>
              <a:rPr lang="fr-CA" dirty="0"/>
              <a:t>Pour aborder ces deux difficultés, notre solution a été de recréer les trois dimensions de </a:t>
            </a:r>
            <a:r>
              <a:rPr lang="fr-CA" dirty="0" smtClean="0"/>
              <a:t>la cyber-vulnérabilité </a:t>
            </a:r>
            <a:r>
              <a:rPr lang="en-CA" dirty="0"/>
              <a:t>(</a:t>
            </a:r>
            <a:r>
              <a:rPr lang="fr-FR" dirty="0"/>
              <a:t>Accès </a:t>
            </a:r>
            <a:r>
              <a:rPr lang="en-CA" dirty="0"/>
              <a:t>, </a:t>
            </a:r>
            <a:r>
              <a:rPr lang="en-CA" dirty="0" err="1"/>
              <a:t>Confort</a:t>
            </a:r>
            <a:r>
              <a:rPr lang="en-CA" dirty="0"/>
              <a:t> and </a:t>
            </a:r>
            <a:r>
              <a:rPr lang="fr-CA" dirty="0"/>
              <a:t>Compétences</a:t>
            </a:r>
            <a:r>
              <a:rPr lang="en-CA" dirty="0"/>
              <a:t>) </a:t>
            </a:r>
            <a:r>
              <a:rPr lang="en-CA" dirty="0" smtClean="0"/>
              <a:t>pour </a:t>
            </a:r>
            <a:r>
              <a:rPr lang="en-CA" dirty="0" err="1" smtClean="0"/>
              <a:t>chaque</a:t>
            </a:r>
            <a:r>
              <a:rPr lang="en-CA" dirty="0" smtClean="0"/>
              <a:t> r</a:t>
            </a:r>
            <a:r>
              <a:rPr lang="fr-CA" dirty="0"/>
              <a:t>é</a:t>
            </a:r>
            <a:r>
              <a:rPr lang="en-CA" dirty="0" err="1" smtClean="0"/>
              <a:t>pondant</a:t>
            </a:r>
            <a:r>
              <a:rPr lang="en-CA" dirty="0" smtClean="0"/>
              <a:t> de </a:t>
            </a:r>
            <a:r>
              <a:rPr lang="fr-CA" dirty="0" smtClean="0"/>
              <a:t>l’Enquête </a:t>
            </a:r>
            <a:r>
              <a:rPr lang="fr-CA" dirty="0"/>
              <a:t>nationale auprès des ménages (ENM</a:t>
            </a:r>
            <a:r>
              <a:rPr lang="fr-CA" dirty="0" smtClean="0"/>
              <a:t>).</a:t>
            </a:r>
            <a:r>
              <a:rPr lang="en-CA" dirty="0" smtClean="0"/>
              <a:t> </a:t>
            </a:r>
            <a:endParaRPr lang="en-CA" dirty="0"/>
          </a:p>
          <a:p>
            <a:endParaRPr lang="en-CA" b="1" dirty="0"/>
          </a:p>
          <a:p>
            <a:pPr marL="1703388" lvl="3" indent="-363538">
              <a:buFont typeface="Arial" panose="020B0604020202020204" pitchFamily="34" charset="0"/>
              <a:buChar char="•"/>
            </a:pPr>
            <a:r>
              <a:rPr lang="fr-CA" dirty="0"/>
              <a:t>L’ENM de 2011 couvrait 4,5 millions d’habitations et 6,7 millions de Canadiens. Même si l’ENM mesure une grande étendue de variables démographiques et socioéconomiques, </a:t>
            </a:r>
            <a:r>
              <a:rPr lang="fr-CA" b="1" i="1" dirty="0"/>
              <a:t>elle ne comprend aucune question sur l’utilisation d’Internet ou les compétences en informatique. </a:t>
            </a:r>
            <a:endParaRPr lang="en-CA" b="1" i="1" dirty="0"/>
          </a:p>
          <a:p>
            <a:endParaRPr lang="en-CA" dirty="0"/>
          </a:p>
          <a:p>
            <a:endParaRPr lang="en-CA" dirty="0" smtClean="0"/>
          </a:p>
          <a:p>
            <a:endParaRPr lang="en-CA" b="1" dirty="0"/>
          </a:p>
          <a:p>
            <a:endParaRPr lang="en-CA" dirty="0"/>
          </a:p>
          <a:p>
            <a:endParaRPr lang="en-CA" dirty="0"/>
          </a:p>
        </p:txBody>
      </p:sp>
      <p:sp>
        <p:nvSpPr>
          <p:cNvPr id="5" name="Rectangle 4"/>
          <p:cNvSpPr/>
          <p:nvPr/>
        </p:nvSpPr>
        <p:spPr>
          <a:xfrm>
            <a:off x="587421" y="396913"/>
            <a:ext cx="7032579" cy="400110"/>
          </a:xfrm>
          <a:prstGeom prst="rect">
            <a:avLst/>
          </a:prstGeom>
        </p:spPr>
        <p:txBody>
          <a:bodyPr wrap="square">
            <a:spAutoFit/>
          </a:bodyPr>
          <a:lstStyle/>
          <a:p>
            <a:pPr marL="285750" lvl="0" indent="-285750"/>
            <a:r>
              <a:rPr lang="en-CA" sz="2000" b="1" dirty="0">
                <a:latin typeface="Arial" panose="020B0604020202020204" pitchFamily="34" charset="0"/>
                <a:cs typeface="Arial" panose="020B0604020202020204" pitchFamily="34" charset="0"/>
              </a:rPr>
              <a:t>Cr</a:t>
            </a:r>
            <a:r>
              <a:rPr lang="fr-FR" sz="2000" b="1" dirty="0">
                <a:latin typeface="Arial" panose="020B0604020202020204" pitchFamily="34" charset="0"/>
                <a:cs typeface="Arial" panose="020B0604020202020204" pitchFamily="34" charset="0"/>
              </a:rPr>
              <a:t>é</a:t>
            </a:r>
            <a:r>
              <a:rPr lang="en-CA" sz="2000" b="1" dirty="0" err="1">
                <a:latin typeface="Arial" panose="020B0604020202020204" pitchFamily="34" charset="0"/>
                <a:cs typeface="Arial" panose="020B0604020202020204" pitchFamily="34" charset="0"/>
              </a:rPr>
              <a:t>ation</a:t>
            </a:r>
            <a:r>
              <a:rPr lang="en-CA" sz="2000" b="1" dirty="0">
                <a:latin typeface="Arial" panose="020B0604020202020204" pitchFamily="34" charset="0"/>
                <a:cs typeface="Arial" panose="020B0604020202020204" pitchFamily="34" charset="0"/>
              </a:rPr>
              <a:t> de </a:t>
            </a:r>
            <a:r>
              <a:rPr lang="en-CA" sz="2000" b="1" dirty="0" err="1">
                <a:latin typeface="Arial" panose="020B0604020202020204" pitchFamily="34" charset="0"/>
                <a:cs typeface="Arial" panose="020B0604020202020204" pitchFamily="34" charset="0"/>
              </a:rPr>
              <a:t>l’indice</a:t>
            </a:r>
            <a:r>
              <a:rPr lang="en-CA" sz="2000" b="1"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Vulnérabilité Électronique (IVE)</a:t>
            </a:r>
            <a:endParaRPr lang="en-CA" sz="2000" b="1" dirty="0">
              <a:latin typeface="Arial" panose="020B0604020202020204" pitchFamily="34" charset="0"/>
              <a:cs typeface="Arial" panose="020B0604020202020204" pitchFamily="34" charset="0"/>
            </a:endParaRPr>
          </a:p>
        </p:txBody>
      </p:sp>
      <p:sp>
        <p:nvSpPr>
          <p:cNvPr id="8" name="Rectangle 7"/>
          <p:cNvSpPr/>
          <p:nvPr/>
        </p:nvSpPr>
        <p:spPr>
          <a:xfrm>
            <a:off x="735720" y="817485"/>
            <a:ext cx="2896434" cy="369332"/>
          </a:xfrm>
          <a:prstGeom prst="rect">
            <a:avLst/>
          </a:prstGeom>
        </p:spPr>
        <p:txBody>
          <a:bodyPr wrap="none">
            <a:spAutoFit/>
          </a:bodyPr>
          <a:lstStyle/>
          <a:p>
            <a:r>
              <a:rPr lang="en-CA" b="1" dirty="0"/>
              <a:t>D</a:t>
            </a:r>
            <a:r>
              <a:rPr lang="fr-FR" b="1" dirty="0"/>
              <a:t>é</a:t>
            </a:r>
            <a:r>
              <a:rPr lang="en-CA" b="1" dirty="0" err="1"/>
              <a:t>fis</a:t>
            </a:r>
            <a:r>
              <a:rPr lang="en-CA" b="1" dirty="0"/>
              <a:t> et sources de </a:t>
            </a:r>
            <a:r>
              <a:rPr lang="en-CA" b="1" dirty="0" err="1"/>
              <a:t>donn</a:t>
            </a:r>
            <a:r>
              <a:rPr lang="fr-FR" b="1" dirty="0" err="1"/>
              <a:t>ées</a:t>
            </a:r>
            <a:endParaRPr lang="en-CA" b="1" dirty="0"/>
          </a:p>
        </p:txBody>
      </p:sp>
      <p:sp>
        <p:nvSpPr>
          <p:cNvPr id="6" name="Flowchart: Magnetic Disk 3"/>
          <p:cNvSpPr/>
          <p:nvPr/>
        </p:nvSpPr>
        <p:spPr>
          <a:xfrm>
            <a:off x="974336" y="2950234"/>
            <a:ext cx="1186971" cy="101325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ENM</a:t>
            </a:r>
            <a:endParaRPr lang="en-CA" dirty="0">
              <a:solidFill>
                <a:schemeClr val="tx1"/>
              </a:solidFill>
            </a:endParaRPr>
          </a:p>
        </p:txBody>
      </p:sp>
    </p:spTree>
    <p:extLst>
      <p:ext uri="{BB962C8B-B14F-4D97-AF65-F5344CB8AC3E}">
        <p14:creationId xmlns:p14="http://schemas.microsoft.com/office/powerpoint/2010/main" val="4220381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9</a:t>
            </a:fld>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17155" y="1072388"/>
            <a:ext cx="7239000" cy="3407807"/>
          </a:xfrm>
          <a:prstGeom prst="rect">
            <a:avLst/>
          </a:prstGeom>
          <a:noFill/>
          <a:ln>
            <a:noFill/>
          </a:ln>
        </p:spPr>
      </p:pic>
      <p:sp>
        <p:nvSpPr>
          <p:cNvPr id="4" name="Rectangle 3"/>
          <p:cNvSpPr/>
          <p:nvPr/>
        </p:nvSpPr>
        <p:spPr>
          <a:xfrm>
            <a:off x="823886" y="703056"/>
            <a:ext cx="3596792" cy="369332"/>
          </a:xfrm>
          <a:prstGeom prst="rect">
            <a:avLst/>
          </a:prstGeom>
        </p:spPr>
        <p:txBody>
          <a:bodyPr wrap="square">
            <a:spAutoFit/>
          </a:bodyPr>
          <a:lstStyle/>
          <a:p>
            <a:r>
              <a:rPr lang="en-CA" b="1" dirty="0"/>
              <a:t>M</a:t>
            </a:r>
            <a:r>
              <a:rPr lang="fr-FR" b="1" dirty="0" err="1"/>
              <a:t>éthodologie</a:t>
            </a:r>
            <a:endParaRPr lang="en-CA" b="1" dirty="0"/>
          </a:p>
        </p:txBody>
      </p:sp>
      <p:sp>
        <p:nvSpPr>
          <p:cNvPr id="6" name="Rectangle 5"/>
          <p:cNvSpPr/>
          <p:nvPr/>
        </p:nvSpPr>
        <p:spPr>
          <a:xfrm>
            <a:off x="530408" y="212152"/>
            <a:ext cx="6393872" cy="400110"/>
          </a:xfrm>
          <a:prstGeom prst="rect">
            <a:avLst/>
          </a:prstGeom>
        </p:spPr>
        <p:txBody>
          <a:bodyPr wrap="square">
            <a:spAutoFit/>
          </a:bodyPr>
          <a:lstStyle/>
          <a:p>
            <a:pPr marL="285750" lvl="0" indent="-285750"/>
            <a:r>
              <a:rPr lang="en-CA" sz="2000" b="1" dirty="0">
                <a:latin typeface="Arial" panose="020B0604020202020204" pitchFamily="34" charset="0"/>
                <a:cs typeface="Arial" panose="020B0604020202020204" pitchFamily="34" charset="0"/>
              </a:rPr>
              <a:t>Cr</a:t>
            </a:r>
            <a:r>
              <a:rPr lang="fr-FR" sz="2000" b="1" dirty="0">
                <a:latin typeface="Arial" panose="020B0604020202020204" pitchFamily="34" charset="0"/>
                <a:cs typeface="Arial" panose="020B0604020202020204" pitchFamily="34" charset="0"/>
              </a:rPr>
              <a:t>é</a:t>
            </a:r>
            <a:r>
              <a:rPr lang="en-CA" sz="2000" b="1" dirty="0" err="1">
                <a:latin typeface="Arial" panose="020B0604020202020204" pitchFamily="34" charset="0"/>
                <a:cs typeface="Arial" panose="020B0604020202020204" pitchFamily="34" charset="0"/>
              </a:rPr>
              <a:t>ation</a:t>
            </a:r>
            <a:r>
              <a:rPr lang="en-CA" sz="2000" b="1" dirty="0">
                <a:latin typeface="Arial" panose="020B0604020202020204" pitchFamily="34" charset="0"/>
                <a:cs typeface="Arial" panose="020B0604020202020204" pitchFamily="34" charset="0"/>
              </a:rPr>
              <a:t> de </a:t>
            </a:r>
            <a:r>
              <a:rPr lang="en-CA" sz="2000" b="1" dirty="0" err="1">
                <a:latin typeface="Arial" panose="020B0604020202020204" pitchFamily="34" charset="0"/>
                <a:cs typeface="Arial" panose="020B0604020202020204" pitchFamily="34" charset="0"/>
              </a:rPr>
              <a:t>l’indice</a:t>
            </a:r>
            <a:r>
              <a:rPr lang="en-CA" sz="2000" b="1"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Vulnérabilité Électronique (IVE)</a:t>
            </a:r>
            <a:endParaRPr lang="en-CA" sz="2000" b="1" dirty="0">
              <a:latin typeface="Arial" panose="020B0604020202020204" pitchFamily="34" charset="0"/>
              <a:cs typeface="Arial" panose="020B0604020202020204" pitchFamily="34" charset="0"/>
            </a:endParaRPr>
          </a:p>
        </p:txBody>
      </p:sp>
      <p:sp>
        <p:nvSpPr>
          <p:cNvPr id="5" name="TextBox 4"/>
          <p:cNvSpPr txBox="1"/>
          <p:nvPr/>
        </p:nvSpPr>
        <p:spPr>
          <a:xfrm>
            <a:off x="530408" y="4806881"/>
            <a:ext cx="8613592" cy="1323439"/>
          </a:xfrm>
          <a:prstGeom prst="rect">
            <a:avLst/>
          </a:prstGeom>
          <a:noFill/>
        </p:spPr>
        <p:txBody>
          <a:bodyPr wrap="square" rtlCol="0">
            <a:spAutoFit/>
          </a:bodyPr>
          <a:lstStyle/>
          <a:p>
            <a:pPr marL="285750" indent="-285750">
              <a:buFont typeface="Arial" panose="020B0604020202020204" pitchFamily="34" charset="0"/>
              <a:buChar char="•"/>
            </a:pPr>
            <a:r>
              <a:rPr lang="en-CA" sz="1600" b="1" dirty="0" smtClean="0"/>
              <a:t>La </a:t>
            </a:r>
            <a:r>
              <a:rPr lang="en-CA" sz="1600" b="1" dirty="0"/>
              <a:t>technique d’</a:t>
            </a:r>
            <a:r>
              <a:rPr lang="fr-FR" sz="1600" b="1" dirty="0"/>
              <a:t>analyse </a:t>
            </a:r>
            <a:r>
              <a:rPr lang="fr-FR" sz="1600" b="1" dirty="0" smtClean="0"/>
              <a:t>factorielle</a:t>
            </a:r>
            <a:r>
              <a:rPr lang="en-CA" sz="1600" b="1" dirty="0" smtClean="0"/>
              <a:t> a </a:t>
            </a:r>
            <a:r>
              <a:rPr lang="fr-CA" sz="1600" b="1" dirty="0"/>
              <a:t>é</a:t>
            </a:r>
            <a:r>
              <a:rPr lang="en-CA" sz="1600" b="1" dirty="0" smtClean="0"/>
              <a:t>t</a:t>
            </a:r>
            <a:r>
              <a:rPr lang="fr-CA" sz="1600" b="1" dirty="0"/>
              <a:t>é</a:t>
            </a:r>
            <a:r>
              <a:rPr lang="en-CA" sz="1600" b="1" dirty="0" smtClean="0"/>
              <a:t> </a:t>
            </a:r>
            <a:r>
              <a:rPr lang="en-CA" sz="1600" b="1" dirty="0" err="1" smtClean="0"/>
              <a:t>utilis</a:t>
            </a:r>
            <a:r>
              <a:rPr lang="fr-CA" sz="1600" b="1" dirty="0"/>
              <a:t>é</a:t>
            </a:r>
            <a:r>
              <a:rPr lang="en-CA" sz="1600" b="1" dirty="0" smtClean="0"/>
              <a:t>e pour </a:t>
            </a:r>
            <a:r>
              <a:rPr lang="en-CA" sz="1600" b="1" dirty="0" err="1" smtClean="0"/>
              <a:t>cr</a:t>
            </a:r>
            <a:r>
              <a:rPr lang="fr-CA" sz="1600" b="1" dirty="0"/>
              <a:t>é</a:t>
            </a:r>
            <a:r>
              <a:rPr lang="en-CA" sz="1600" b="1" dirty="0" err="1" smtClean="0"/>
              <a:t>er</a:t>
            </a:r>
            <a:r>
              <a:rPr lang="en-CA" sz="1600" b="1" dirty="0" smtClean="0"/>
              <a:t> </a:t>
            </a:r>
            <a:r>
              <a:rPr lang="en-CA" sz="1600" b="1" dirty="0" err="1" smtClean="0"/>
              <a:t>l’IVE</a:t>
            </a:r>
            <a:r>
              <a:rPr lang="en-CA" sz="1600" b="1" dirty="0" smtClean="0"/>
              <a:t> et </a:t>
            </a:r>
            <a:r>
              <a:rPr lang="en-CA" sz="1600" b="1" dirty="0" err="1" smtClean="0"/>
              <a:t>ses</a:t>
            </a:r>
            <a:r>
              <a:rPr lang="en-CA" sz="1600" b="1" dirty="0" smtClean="0"/>
              <a:t> trois sous-indices</a:t>
            </a:r>
          </a:p>
          <a:p>
            <a:pPr marL="285750" indent="-285750">
              <a:buFont typeface="Arial" panose="020B0604020202020204" pitchFamily="34" charset="0"/>
              <a:buChar char="•"/>
            </a:pPr>
            <a:r>
              <a:rPr lang="en-CA" sz="1600" dirty="0" err="1"/>
              <a:t>Chaque</a:t>
            </a:r>
            <a:r>
              <a:rPr lang="en-CA" sz="1600" dirty="0"/>
              <a:t> </a:t>
            </a:r>
            <a:r>
              <a:rPr lang="en-CA" sz="1600" dirty="0" smtClean="0"/>
              <a:t>sous-</a:t>
            </a:r>
            <a:r>
              <a:rPr lang="en-CA" sz="1600" dirty="0" err="1" smtClean="0"/>
              <a:t>indice</a:t>
            </a:r>
            <a:r>
              <a:rPr lang="en-CA" sz="1600" dirty="0" smtClean="0"/>
              <a:t> </a:t>
            </a:r>
            <a:r>
              <a:rPr lang="en-CA" sz="1600" dirty="0" err="1"/>
              <a:t>est</a:t>
            </a:r>
            <a:r>
              <a:rPr lang="en-CA" sz="1600" dirty="0"/>
              <a:t> un score pond</a:t>
            </a:r>
            <a:r>
              <a:rPr lang="fr-CA" sz="1600" dirty="0" err="1"/>
              <a:t>érée</a:t>
            </a:r>
            <a:r>
              <a:rPr lang="fr-CA" sz="1600" dirty="0"/>
              <a:t> d’un certain nombre </a:t>
            </a:r>
            <a:r>
              <a:rPr lang="fr-CA" sz="1600" dirty="0" smtClean="0"/>
              <a:t>d’indicateurs</a:t>
            </a:r>
            <a:r>
              <a:rPr lang="en-CA" sz="1600" dirty="0" smtClean="0"/>
              <a:t> </a:t>
            </a:r>
            <a:endParaRPr lang="en-CA" sz="1600" dirty="0"/>
          </a:p>
          <a:p>
            <a:pPr marL="742950" lvl="1" indent="-285750">
              <a:buFont typeface="Calibri" panose="020F0502020204030204" pitchFamily="34" charset="0"/>
              <a:buChar char="‒"/>
            </a:pPr>
            <a:r>
              <a:rPr lang="en-CA" sz="1600" dirty="0" smtClean="0"/>
              <a:t>L’IVE </a:t>
            </a:r>
            <a:r>
              <a:rPr lang="en-CA" sz="1600" dirty="0" err="1" smtClean="0"/>
              <a:t>est</a:t>
            </a:r>
            <a:r>
              <a:rPr lang="en-CA" sz="1600" dirty="0" smtClean="0"/>
              <a:t> un score pond</a:t>
            </a:r>
            <a:r>
              <a:rPr lang="fr-CA" sz="1600" dirty="0" err="1" smtClean="0"/>
              <a:t>érée</a:t>
            </a:r>
            <a:r>
              <a:rPr lang="fr-CA" sz="1600" dirty="0" smtClean="0"/>
              <a:t> de ces trois sous-indices</a:t>
            </a:r>
            <a:endParaRPr lang="en-CA" sz="1600" dirty="0"/>
          </a:p>
          <a:p>
            <a:pPr marL="285750" lvl="1" indent="-285750">
              <a:buFont typeface="Arial" panose="020B0604020202020204" pitchFamily="34" charset="0"/>
              <a:buChar char="•"/>
            </a:pPr>
            <a:r>
              <a:rPr lang="en-CA" sz="1600" b="1" dirty="0" smtClean="0"/>
              <a:t>Les </a:t>
            </a:r>
            <a:r>
              <a:rPr lang="en-CA" sz="1600" b="1" dirty="0" err="1" smtClean="0"/>
              <a:t>modèles</a:t>
            </a:r>
            <a:r>
              <a:rPr lang="en-CA" sz="1600" b="1" dirty="0" smtClean="0"/>
              <a:t> </a:t>
            </a:r>
            <a:r>
              <a:rPr lang="en-CA" sz="1600" b="1" dirty="0" err="1" smtClean="0"/>
              <a:t>prennent</a:t>
            </a:r>
            <a:r>
              <a:rPr lang="en-CA" sz="1600" b="1" dirty="0" smtClean="0"/>
              <a:t> </a:t>
            </a:r>
            <a:r>
              <a:rPr lang="fr-CA" sz="1600" b="1" dirty="0" smtClean="0"/>
              <a:t>en </a:t>
            </a:r>
            <a:r>
              <a:rPr lang="fr-CA" sz="1600" b="1" dirty="0"/>
              <a:t>compte la variation régionale </a:t>
            </a:r>
            <a:r>
              <a:rPr lang="fr-CA" sz="1600" b="1" dirty="0" smtClean="0"/>
              <a:t>observée (</a:t>
            </a:r>
            <a:r>
              <a:rPr lang="en-CA" sz="1600" b="1" dirty="0"/>
              <a:t>E</a:t>
            </a:r>
            <a:r>
              <a:rPr lang="en-CA" sz="1600" b="1" dirty="0" smtClean="0"/>
              <a:t>stimation </a:t>
            </a:r>
            <a:r>
              <a:rPr lang="en-CA" sz="1600" b="1" dirty="0"/>
              <a:t>pour </a:t>
            </a:r>
            <a:r>
              <a:rPr lang="en-CA" sz="1600" b="1" dirty="0" err="1"/>
              <a:t>petits</a:t>
            </a:r>
            <a:r>
              <a:rPr lang="en-CA" sz="1600" b="1" dirty="0"/>
              <a:t> </a:t>
            </a:r>
            <a:r>
              <a:rPr lang="en-CA" sz="1600" b="1" dirty="0" err="1" smtClean="0"/>
              <a:t>domaines</a:t>
            </a:r>
            <a:r>
              <a:rPr lang="en-CA" sz="1600" b="1" dirty="0" smtClean="0"/>
              <a:t>)</a:t>
            </a:r>
          </a:p>
        </p:txBody>
      </p:sp>
      <p:sp>
        <p:nvSpPr>
          <p:cNvPr id="7" name="Rectangle 6"/>
          <p:cNvSpPr/>
          <p:nvPr/>
        </p:nvSpPr>
        <p:spPr>
          <a:xfrm>
            <a:off x="917155" y="4545271"/>
            <a:ext cx="5249667" cy="261610"/>
          </a:xfrm>
          <a:prstGeom prst="rect">
            <a:avLst/>
          </a:prstGeom>
        </p:spPr>
        <p:txBody>
          <a:bodyPr wrap="square">
            <a:spAutoFit/>
          </a:bodyPr>
          <a:lstStyle/>
          <a:p>
            <a:r>
              <a:rPr lang="en-CA" sz="1100" dirty="0" smtClean="0"/>
              <a:t>*</a:t>
            </a:r>
            <a:r>
              <a:rPr lang="fr-CA" sz="1100" dirty="0"/>
              <a:t>RP-ET</a:t>
            </a:r>
            <a:r>
              <a:rPr lang="en-CA" sz="1100" dirty="0" smtClean="0"/>
              <a:t>: R</a:t>
            </a:r>
            <a:r>
              <a:rPr lang="fr-CA" sz="1100" dirty="0" err="1" smtClean="0"/>
              <a:t>ésolution</a:t>
            </a:r>
            <a:r>
              <a:rPr lang="fr-CA" sz="1100" dirty="0" smtClean="0"/>
              <a:t> </a:t>
            </a:r>
            <a:r>
              <a:rPr lang="fr-CA" sz="1100" dirty="0"/>
              <a:t>de problèmes dans des environnements technologiques </a:t>
            </a:r>
            <a:endParaRPr lang="en-CA" sz="1100" dirty="0"/>
          </a:p>
        </p:txBody>
      </p:sp>
      <p:sp>
        <p:nvSpPr>
          <p:cNvPr id="8" name="ZoneTexte 7"/>
          <p:cNvSpPr txBox="1"/>
          <p:nvPr/>
        </p:nvSpPr>
        <p:spPr>
          <a:xfrm>
            <a:off x="3811217" y="3193439"/>
            <a:ext cx="201167" cy="215444"/>
          </a:xfrm>
          <a:prstGeom prst="rect">
            <a:avLst/>
          </a:prstGeom>
          <a:noFill/>
        </p:spPr>
        <p:txBody>
          <a:bodyPr wrap="square" rtlCol="0">
            <a:spAutoFit/>
          </a:bodyPr>
          <a:lstStyle/>
          <a:p>
            <a:pPr algn="ctr"/>
            <a:r>
              <a:rPr lang="en-CA" sz="800" dirty="0" smtClean="0"/>
              <a:t>*</a:t>
            </a:r>
            <a:endParaRPr lang="en-CA" sz="800" dirty="0"/>
          </a:p>
        </p:txBody>
      </p:sp>
    </p:spTree>
    <p:extLst>
      <p:ext uri="{BB962C8B-B14F-4D97-AF65-F5344CB8AC3E}">
        <p14:creationId xmlns:p14="http://schemas.microsoft.com/office/powerpoint/2010/main" val="495873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ur Palette 1 - ESDC-Service Can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Colour Palette 1 - ESDC-Service Canada</TxtResumeE>
    <ChLocationEmplacement xmlns="4f810ac0-7940-4b47-8510-ccc18747f341">Client Library / Bibliothèque client</ChLocationEmplacement>
    <TxtResumeF xmlns="4f810ac0-7940-4b47-8510-ccc18747f341">Colour Palette 1 - ESDC-Service Canada</TxtResumeF>
    <PgResponsibleResponsable xmlns="aeabe285-28c2-4b4a-a8cd-631679229c94">
      <UserInfo>
        <DisplayName>Larose, Annie A [NC]</DisplayName>
        <AccountId>2574</AccountId>
        <AccountType/>
      </UserInfo>
    </PgResponsibleResponsable>
    <C_ClpServices xmlns="4f810ac0-7940-4b47-8510-ccc18747f341">_General / Général</C_ClpServices>
  </documentManagement>
</p:properties>
</file>

<file path=customXml/itemProps1.xml><?xml version="1.0" encoding="utf-8"?>
<ds:datastoreItem xmlns:ds="http://schemas.openxmlformats.org/officeDocument/2006/customXml" ds:itemID="{F34B1631-08CC-4840-BEE3-A39403C0A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24743-815A-4B8C-B89F-DBBB2C178F9F}">
  <ds:schemaRefs>
    <ds:schemaRef ds:uri="http://schemas.microsoft.com/sharepoint/v3/contenttype/forms"/>
  </ds:schemaRefs>
</ds:datastoreItem>
</file>

<file path=customXml/itemProps3.xml><?xml version="1.0" encoding="utf-8"?>
<ds:datastoreItem xmlns:ds="http://schemas.openxmlformats.org/officeDocument/2006/customXml" ds:itemID="{98CAD14A-F5E1-4065-8D59-995C30062B01}">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aeabe285-28c2-4b4a-a8cd-631679229c94"/>
    <ds:schemaRef ds:uri="http://purl.org/dc/terms/"/>
    <ds:schemaRef ds:uri="http://schemas.microsoft.com/sharepoint/v4"/>
    <ds:schemaRef ds:uri="4f810ac0-7940-4b47-8510-ccc18747f34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Colour%20Palette%201%20-%20ESDC-Service%20Canada</Template>
  <TotalTime>11288</TotalTime>
  <Words>1284</Words>
  <Application>Microsoft Office PowerPoint</Application>
  <PresentationFormat>Affichage à l'écran (4:3)</PresentationFormat>
  <Paragraphs>251</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Colour Palette 1 - ESDC-Service Canada</vt:lpstr>
      <vt:lpstr>Indice de Vulnérabilité Électronique   Medoune Boye et Zhe Yang Service Research Division  Service Policy and Strategy Directorate Employment and  Social Development Canada (ESDC)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[Directorate]</dc:title>
  <dc:creator>Akunov, Atai</dc:creator>
  <cp:lastModifiedBy>Gervais, Ginette H [NC]</cp:lastModifiedBy>
  <cp:revision>289</cp:revision>
  <cp:lastPrinted>2018-03-26T17:17:15Z</cp:lastPrinted>
  <dcterms:created xsi:type="dcterms:W3CDTF">2018-02-20T15:19:28Z</dcterms:created>
  <dcterms:modified xsi:type="dcterms:W3CDTF">2018-10-30T23:27:44Z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0x0101004B9DE00CD6BF494E8621095E7F111E35004F74A9B650681B41AF60680931644FF8</vt:lpwstr>
  </property>
  <property fmtid="{D5CDD505-2E9C-101B-9397-08002B2CF9AE}" pid="3" name="_dlc_policyId">
    <vt:lpwstr/>
  </property>
  <property fmtid="{D5CDD505-2E9C-101B-9397-08002B2CF9AE}" pid="4" name="ItemRetentionFormula">
    <vt:lpwstr/>
  </property>
</Properties>
</file>