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505" r:id="rId3"/>
    <p:sldId id="512" r:id="rId4"/>
    <p:sldId id="506" r:id="rId5"/>
    <p:sldId id="515" r:id="rId6"/>
    <p:sldId id="516" r:id="rId7"/>
    <p:sldId id="507" r:id="rId8"/>
    <p:sldId id="508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e-Josee Lefebvre" initials="MJL" lastIdx="2" clrIdx="0">
    <p:extLst>
      <p:ext uri="{19B8F6BF-5375-455C-9EA6-DF929625EA0E}">
        <p15:presenceInfo xmlns:p15="http://schemas.microsoft.com/office/powerpoint/2012/main" userId="Marie-Josee Lefebvre" providerId="None"/>
      </p:ext>
    </p:extLst>
  </p:cmAuthor>
  <p:cmAuthor id="2" name="Maan, Usman" initials="MU" lastIdx="1" clrIdx="1">
    <p:extLst>
      <p:ext uri="{19B8F6BF-5375-455C-9EA6-DF929625EA0E}">
        <p15:presenceInfo xmlns:p15="http://schemas.microsoft.com/office/powerpoint/2012/main" userId="S::usman.maan@sac-isc.gc.ca::d9527a3c-3793-4b95-bb34-448e714ef2d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67BB6"/>
    <a:srgbClr val="3F4040"/>
    <a:srgbClr val="3D3F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4" d="100"/>
          <a:sy n="104" d="100"/>
        </p:scale>
        <p:origin x="128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020D5E-0E43-8242-BAF1-AB7087384958}" type="datetimeFigureOut">
              <a:rPr lang="en-US" smtClean="0"/>
              <a:t>2/15/2023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3ACA1B-9D3F-AE4A-BEDB-648581126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40051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C597E5-5B4B-B543-8E87-B232C9047286}" type="datetimeFigureOut">
              <a:rPr lang="en-US" smtClean="0"/>
              <a:t>2/15/2023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A"/>
              <a:t>Click to edit Master text styles</a:t>
            </a:r>
          </a:p>
          <a:p>
            <a:pPr lvl="1"/>
            <a:r>
              <a:rPr lang="fr-CA"/>
              <a:t>Second level</a:t>
            </a:r>
          </a:p>
          <a:p>
            <a:pPr lvl="2"/>
            <a:r>
              <a:rPr lang="fr-CA"/>
              <a:t>Third level</a:t>
            </a:r>
          </a:p>
          <a:p>
            <a:pPr lvl="3"/>
            <a:r>
              <a:rPr lang="fr-CA"/>
              <a:t>Fourth level</a:t>
            </a:r>
          </a:p>
          <a:p>
            <a:pPr lvl="4"/>
            <a:r>
              <a:rPr lang="fr-CA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25771B-BA24-5F4F-A764-C92460CC01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5233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25771B-BA24-5F4F-A764-C92460CC01A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6479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A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A"/>
              <a:t>Click to edit Master subtitle style</a:t>
            </a:r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267385" y="668393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9" name="Picture 8" descr="JNT-19-0099-CIRNAC-ISC-4x3-en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140"/>
            <a:ext cx="9144000" cy="6855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607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A"/>
              <a:t>Click to edit Master text styles</a:t>
            </a:r>
          </a:p>
          <a:p>
            <a:pPr lvl="1"/>
            <a:r>
              <a:rPr lang="fr-CA"/>
              <a:t>Second level</a:t>
            </a:r>
          </a:p>
          <a:p>
            <a:pPr lvl="2"/>
            <a:r>
              <a:rPr lang="fr-CA"/>
              <a:t>Third level</a:t>
            </a:r>
          </a:p>
          <a:p>
            <a:pPr lvl="3"/>
            <a:r>
              <a:rPr lang="fr-CA"/>
              <a:t>Fourth level</a:t>
            </a:r>
          </a:p>
          <a:p>
            <a:pPr lvl="4"/>
            <a:r>
              <a:rPr lang="fr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0E791-2CC0-684E-8EAF-FADA6AEE96D0}" type="datetime1">
              <a:rPr lang="en-CA" smtClean="0"/>
              <a:t>2023-02-15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972F3-B1E1-8448-A5D8-C083B140CC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567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CA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CA"/>
              <a:t>Click to edit Master text styles</a:t>
            </a:r>
          </a:p>
          <a:p>
            <a:pPr lvl="1"/>
            <a:r>
              <a:rPr lang="fr-CA"/>
              <a:t>Second level</a:t>
            </a:r>
          </a:p>
          <a:p>
            <a:pPr lvl="2"/>
            <a:r>
              <a:rPr lang="fr-CA"/>
              <a:t>Third level</a:t>
            </a:r>
          </a:p>
          <a:p>
            <a:pPr lvl="3"/>
            <a:r>
              <a:rPr lang="fr-CA"/>
              <a:t>Fourth level</a:t>
            </a:r>
          </a:p>
          <a:p>
            <a:pPr lvl="4"/>
            <a:r>
              <a:rPr lang="fr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7C54F-2934-ED42-B429-E995105E2CB9}" type="datetime1">
              <a:rPr lang="en-CA" smtClean="0"/>
              <a:t>2023-02-15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972F3-B1E1-8448-A5D8-C083B140CC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571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A"/>
              <a:t>Click to edit Master text styles</a:t>
            </a:r>
          </a:p>
          <a:p>
            <a:pPr lvl="1"/>
            <a:r>
              <a:rPr lang="fr-CA"/>
              <a:t>Second level</a:t>
            </a:r>
          </a:p>
          <a:p>
            <a:pPr lvl="2"/>
            <a:r>
              <a:rPr lang="fr-CA"/>
              <a:t>Third level</a:t>
            </a:r>
          </a:p>
          <a:p>
            <a:pPr lvl="3"/>
            <a:r>
              <a:rPr lang="fr-CA"/>
              <a:t>Fourth level</a:t>
            </a:r>
          </a:p>
          <a:p>
            <a:pPr lvl="4"/>
            <a:r>
              <a:rPr lang="fr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A2ADE-90CE-B141-8863-BD6153513F7D}" type="datetime1">
              <a:rPr lang="en-CA" smtClean="0"/>
              <a:t>2023-02-15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972F3-B1E1-8448-A5D8-C083B140CC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901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A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E3BE8-0512-5B45-BC7A-0C06CA0C5EBB}" type="datetime1">
              <a:rPr lang="en-CA" smtClean="0"/>
              <a:t>2023-02-15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972F3-B1E1-8448-A5D8-C083B140CC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440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A"/>
              <a:t>Click to edit Master text styles</a:t>
            </a:r>
          </a:p>
          <a:p>
            <a:pPr lvl="1"/>
            <a:r>
              <a:rPr lang="fr-CA"/>
              <a:t>Second level</a:t>
            </a:r>
          </a:p>
          <a:p>
            <a:pPr lvl="2"/>
            <a:r>
              <a:rPr lang="fr-CA"/>
              <a:t>Third level</a:t>
            </a:r>
          </a:p>
          <a:p>
            <a:pPr lvl="3"/>
            <a:r>
              <a:rPr lang="fr-CA"/>
              <a:t>Fourth level</a:t>
            </a:r>
          </a:p>
          <a:p>
            <a:pPr lvl="4"/>
            <a:r>
              <a:rPr lang="fr-C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A"/>
              <a:t>Click to edit Master text styles</a:t>
            </a:r>
          </a:p>
          <a:p>
            <a:pPr lvl="1"/>
            <a:r>
              <a:rPr lang="fr-CA"/>
              <a:t>Second level</a:t>
            </a:r>
          </a:p>
          <a:p>
            <a:pPr lvl="2"/>
            <a:r>
              <a:rPr lang="fr-CA"/>
              <a:t>Third level</a:t>
            </a:r>
          </a:p>
          <a:p>
            <a:pPr lvl="3"/>
            <a:r>
              <a:rPr lang="fr-CA"/>
              <a:t>Fourth level</a:t>
            </a:r>
          </a:p>
          <a:p>
            <a:pPr lvl="4"/>
            <a:r>
              <a:rPr lang="fr-CA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22F80-B145-9842-A5E9-647735A3B45C}" type="datetime1">
              <a:rPr lang="en-CA" smtClean="0"/>
              <a:t>2023-02-15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972F3-B1E1-8448-A5D8-C083B140CC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979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A"/>
              <a:t>Click to edit Master text styles</a:t>
            </a:r>
          </a:p>
          <a:p>
            <a:pPr lvl="1"/>
            <a:r>
              <a:rPr lang="fr-CA"/>
              <a:t>Second level</a:t>
            </a:r>
          </a:p>
          <a:p>
            <a:pPr lvl="2"/>
            <a:r>
              <a:rPr lang="fr-CA"/>
              <a:t>Third level</a:t>
            </a:r>
          </a:p>
          <a:p>
            <a:pPr lvl="3"/>
            <a:r>
              <a:rPr lang="fr-CA"/>
              <a:t>Fourth level</a:t>
            </a:r>
          </a:p>
          <a:p>
            <a:pPr lvl="4"/>
            <a:r>
              <a:rPr lang="fr-CA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A"/>
              <a:t>Click to edit Master text styles</a:t>
            </a:r>
          </a:p>
          <a:p>
            <a:pPr lvl="1"/>
            <a:r>
              <a:rPr lang="fr-CA"/>
              <a:t>Second level</a:t>
            </a:r>
          </a:p>
          <a:p>
            <a:pPr lvl="2"/>
            <a:r>
              <a:rPr lang="fr-CA"/>
              <a:t>Third level</a:t>
            </a:r>
          </a:p>
          <a:p>
            <a:pPr lvl="3"/>
            <a:r>
              <a:rPr lang="fr-CA"/>
              <a:t>Fourth level</a:t>
            </a:r>
          </a:p>
          <a:p>
            <a:pPr lvl="4"/>
            <a:r>
              <a:rPr lang="fr-CA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639B3-F52B-1544-8387-E2FDC25C5075}" type="datetime1">
              <a:rPr lang="en-CA" smtClean="0"/>
              <a:t>2023-02-15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972F3-B1E1-8448-A5D8-C083B140CC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457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6953-4B8A-DE43-AF52-711CDB35C0D2}" type="datetime1">
              <a:rPr lang="en-CA" smtClean="0"/>
              <a:t>2023-02-15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972F3-B1E1-8448-A5D8-C083B140CC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589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BD897-D6AC-F349-93BB-6104B3E6FA39}" type="datetime1">
              <a:rPr lang="en-CA" smtClean="0"/>
              <a:t>2023-02-15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972F3-B1E1-8448-A5D8-C083B140CC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499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A"/>
              <a:t>Click to edit Master text styles</a:t>
            </a:r>
          </a:p>
          <a:p>
            <a:pPr lvl="1"/>
            <a:r>
              <a:rPr lang="fr-CA"/>
              <a:t>Second level</a:t>
            </a:r>
          </a:p>
          <a:p>
            <a:pPr lvl="2"/>
            <a:r>
              <a:rPr lang="fr-CA"/>
              <a:t>Third level</a:t>
            </a:r>
          </a:p>
          <a:p>
            <a:pPr lvl="3"/>
            <a:r>
              <a:rPr lang="fr-CA"/>
              <a:t>Fourth level</a:t>
            </a:r>
          </a:p>
          <a:p>
            <a:pPr lvl="4"/>
            <a:r>
              <a:rPr lang="fr-C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D3688-F0D6-4D4A-8C58-7AFB0A368C4E}" type="datetime1">
              <a:rPr lang="en-CA" smtClean="0"/>
              <a:t>2023-02-15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972F3-B1E1-8448-A5D8-C083B140CC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218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A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38864-5ED5-814B-B788-DB719855B5BF}" type="datetime1">
              <a:rPr lang="en-CA" smtClean="0"/>
              <a:t>2023-02-15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972F3-B1E1-8448-A5D8-C083B140CC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058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A"/>
              <a:t>Click to edit Master text styles</a:t>
            </a:r>
          </a:p>
          <a:p>
            <a:pPr lvl="1"/>
            <a:r>
              <a:rPr lang="fr-CA"/>
              <a:t>Second level</a:t>
            </a:r>
          </a:p>
          <a:p>
            <a:pPr lvl="2"/>
            <a:r>
              <a:rPr lang="fr-CA"/>
              <a:t>Third level</a:t>
            </a:r>
          </a:p>
          <a:p>
            <a:pPr lvl="3"/>
            <a:r>
              <a:rPr lang="fr-CA"/>
              <a:t>Fourth level</a:t>
            </a:r>
          </a:p>
          <a:p>
            <a:pPr lvl="4"/>
            <a:r>
              <a:rPr lang="fr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D17BC5-4A79-6D46-9F92-66C5B60DC4A3}" type="datetime1">
              <a:rPr lang="en-CA" smtClean="0"/>
              <a:t>2023-02-15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6514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7972F3-B1E1-8448-A5D8-C083B140CC35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0" name="Picture 9" descr="JNT-19-0099-CIRNAC-ISC-4x3-P2-eng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140"/>
            <a:ext cx="9144000" cy="6855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811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M7ux0R3Yiiw?feature=oembed" TargetMode="Externa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7666" y="1338712"/>
            <a:ext cx="7772400" cy="1470025"/>
          </a:xfrm>
        </p:spPr>
        <p:txBody>
          <a:bodyPr anchor="t" anchorCtr="0">
            <a:noAutofit/>
          </a:bodyPr>
          <a:lstStyle/>
          <a:p>
            <a:pPr algn="l"/>
            <a:r>
              <a:rPr lang="en-US" sz="4400" b="1" dirty="0">
                <a:solidFill>
                  <a:srgbClr val="567BB6"/>
                </a:solidFill>
                <a:latin typeface="+mn-lt"/>
              </a:rPr>
              <a:t>Call to Action #17</a:t>
            </a:r>
            <a:br>
              <a:rPr lang="en-US" sz="4400" b="1" dirty="0">
                <a:solidFill>
                  <a:srgbClr val="567BB6"/>
                </a:solidFill>
                <a:latin typeface="+mn-lt"/>
              </a:rPr>
            </a:br>
            <a:r>
              <a:rPr lang="en-US" sz="3600" b="1" dirty="0">
                <a:solidFill>
                  <a:srgbClr val="567BB6"/>
                </a:solidFill>
                <a:latin typeface="+mn-lt"/>
              </a:rPr>
              <a:t>Reclaiming Indigenous Names</a:t>
            </a:r>
            <a:r>
              <a:rPr lang="en-US" sz="4400" b="1" dirty="0">
                <a:solidFill>
                  <a:srgbClr val="567BB6"/>
                </a:solidFill>
                <a:latin typeface="+mn-lt"/>
              </a:rPr>
              <a:t>  </a:t>
            </a:r>
            <a:br>
              <a:rPr lang="en-US" sz="4400" b="1" dirty="0">
                <a:solidFill>
                  <a:srgbClr val="567BB6"/>
                </a:solidFill>
                <a:latin typeface="+mn-lt"/>
              </a:rPr>
            </a:br>
            <a:br>
              <a:rPr lang="en-US" b="1" dirty="0">
                <a:solidFill>
                  <a:srgbClr val="3D3F58"/>
                </a:solidFill>
                <a:latin typeface="Arial"/>
              </a:rPr>
            </a:br>
            <a:r>
              <a:rPr lang="en-US" sz="2000" b="1" dirty="0">
                <a:solidFill>
                  <a:srgbClr val="567BB6"/>
                </a:solidFill>
                <a:latin typeface="+mn-lt"/>
              </a:rPr>
              <a:t>Presentation by: </a:t>
            </a:r>
            <a:br>
              <a:rPr lang="en-US" sz="2000" b="1" dirty="0">
                <a:solidFill>
                  <a:srgbClr val="567BB6"/>
                </a:solidFill>
                <a:latin typeface="+mn-lt"/>
              </a:rPr>
            </a:br>
            <a:r>
              <a:rPr lang="en-US" sz="2000" b="1" dirty="0">
                <a:solidFill>
                  <a:srgbClr val="567BB6"/>
                </a:solidFill>
                <a:latin typeface="+mn-lt"/>
              </a:rPr>
              <a:t>Lori Doran</a:t>
            </a:r>
            <a:br>
              <a:rPr lang="en-US" sz="2000" b="1" dirty="0">
                <a:solidFill>
                  <a:srgbClr val="567BB6"/>
                </a:solidFill>
                <a:latin typeface="+mn-lt"/>
              </a:rPr>
            </a:br>
            <a:r>
              <a:rPr lang="en-US" sz="2000" b="1" dirty="0">
                <a:solidFill>
                  <a:srgbClr val="567BB6"/>
                </a:solidFill>
                <a:latin typeface="+mn-lt"/>
              </a:rPr>
              <a:t>Director General, Individual Affairs Branch</a:t>
            </a:r>
            <a:endParaRPr lang="en-US" sz="2000" b="1" dirty="0">
              <a:solidFill>
                <a:srgbClr val="3D3F58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73561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304801"/>
            <a:ext cx="7848600" cy="3048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567BB6"/>
                </a:solidFill>
              </a:rPr>
              <a:t>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550" y="862150"/>
            <a:ext cx="8470900" cy="526617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000" dirty="0"/>
          </a:p>
          <a:p>
            <a:r>
              <a:rPr lang="en-US" sz="2000" dirty="0"/>
              <a:t>The Truth and Reconciliation Commission (TRC) report has 94 recommendations, or ‘Calls to Action’ to address the  legacy of residential schools and to advance reconciliation. </a:t>
            </a:r>
          </a:p>
          <a:p>
            <a:pPr marL="0" indent="0">
              <a:buNone/>
            </a:pPr>
            <a:endParaRPr lang="en-US" sz="1000" dirty="0"/>
          </a:p>
          <a:p>
            <a:r>
              <a:rPr lang="en-US" sz="2000" dirty="0"/>
              <a:t>The Calls to Action are directed at: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1800" dirty="0"/>
              <a:t>federal, provincial, municipal and Indigenous governments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1800" dirty="0"/>
              <a:t>Indigenous and non-Indigenous communities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1800" dirty="0"/>
              <a:t>post-secondary institutions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1800" dirty="0"/>
              <a:t>health care institutions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1800" dirty="0"/>
              <a:t>faith-based institutions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1800" dirty="0"/>
              <a:t>media organizations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1800" dirty="0"/>
              <a:t>members of the corporate sector</a:t>
            </a:r>
          </a:p>
          <a:p>
            <a:pPr lvl="1">
              <a:buFont typeface="Wingdings" panose="05000000000000000000" pitchFamily="2" charset="2"/>
              <a:buChar char="q"/>
            </a:pPr>
            <a:endParaRPr lang="en-US" sz="1800" dirty="0"/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2597329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304800"/>
            <a:ext cx="7848600" cy="554181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567BB6"/>
                </a:solidFill>
              </a:rPr>
              <a:t>Call to Action #17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1" y="1345478"/>
            <a:ext cx="229310" cy="278860"/>
          </a:xfrm>
        </p:spPr>
        <p:txBody>
          <a:bodyPr>
            <a:normAutofit fontScale="62500" lnSpcReduction="20000"/>
          </a:bodyPr>
          <a:lstStyle/>
          <a:p>
            <a:endParaRPr lang="en-US" sz="2400" dirty="0"/>
          </a:p>
          <a:p>
            <a:endParaRPr lang="en-US" sz="2000" dirty="0"/>
          </a:p>
          <a:p>
            <a:pPr lvl="1"/>
            <a:endParaRPr lang="en-US" sz="2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EAD4546-1DB0-27D2-50D6-DE878FBE87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8741" y="1067415"/>
            <a:ext cx="2986517" cy="386357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67669CF-8E42-4434-9C1F-BF148EDEDC95}"/>
              </a:ext>
            </a:extLst>
          </p:cNvPr>
          <p:cNvSpPr txBox="1"/>
          <p:nvPr/>
        </p:nvSpPr>
        <p:spPr>
          <a:xfrm>
            <a:off x="1806082" y="5211510"/>
            <a:ext cx="58669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The response requires </a:t>
            </a:r>
            <a:r>
              <a:rPr lang="en-US" sz="1800" dirty="0"/>
              <a:t>a </a:t>
            </a:r>
            <a:r>
              <a:rPr lang="en-US" sz="1800" u="sng" dirty="0"/>
              <a:t>whole of Government </a:t>
            </a:r>
            <a:r>
              <a:rPr lang="en-US" sz="1800" dirty="0"/>
              <a:t>approach </a:t>
            </a:r>
          </a:p>
        </p:txBody>
      </p:sp>
    </p:spTree>
    <p:extLst>
      <p:ext uri="{BB962C8B-B14F-4D97-AF65-F5344CB8AC3E}">
        <p14:creationId xmlns:p14="http://schemas.microsoft.com/office/powerpoint/2010/main" val="3730297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4127" y="274638"/>
            <a:ext cx="5675745" cy="704417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567BB6"/>
                </a:solidFill>
              </a:rPr>
              <a:t>Ministerial Commitments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8300" y="1222444"/>
            <a:ext cx="8242300" cy="372571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Canada announced that, effective June 14, 2021, Indigenous peoples, residential school survivors and their families can reclaim their Indigenous names, as written, on passports and other government-issued documents. 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Then Ministers </a:t>
            </a:r>
            <a:r>
              <a:rPr lang="en-US" sz="2000" dirty="0" err="1"/>
              <a:t>Mendicino</a:t>
            </a:r>
            <a:r>
              <a:rPr lang="en-US" sz="2000" dirty="0"/>
              <a:t> (Immigration, Refugees and Citizenship), Bennett (Crown-Indigenous Relations and Northern Affairs) and Miller (Indigenous Services) highlighted this announcement as a critical step in redressing Canada’s colonial legacy and restoring dignity and pride in Indigenous names and Indigenous naming practices.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562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A08255-E483-431B-ABD4-2A9DD67AD2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1"/>
                </a:solidFill>
              </a:rPr>
              <a:t>It all starts with Vital Statistic Agencies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E27FCE-6912-403B-99DC-E44DAF01EB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Vital Statistic Agencies (VSAs) issue foundational evidence of identity (e.g. birth certificates) and </a:t>
            </a: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evidence of 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person’s name change. Without any official documentation from the VSA, a reclaimed name cannot be officially recorded as the person’s legal name. </a:t>
            </a:r>
          </a:p>
          <a:p>
            <a:pPr marL="0" indent="0">
              <a:buNone/>
            </a:pPr>
            <a:endParaRPr lang="en-US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Consistent with Call to 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Action #17, some VSAs are waiving fees associated with reclaiming names, however, the specifics vary from jurisdiction to jurisdiction and may only apply for a limited time. </a:t>
            </a:r>
          </a:p>
          <a:p>
            <a:pPr marL="0" indent="0">
              <a:buNone/>
            </a:pPr>
            <a:endParaRPr lang="en-US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 this time, no jurisdiction can support an individual’s legal name in non-Latin characters.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ABE35F-0EE0-48E6-8998-EA0119B58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972F3-B1E1-8448-A5D8-C083B140CC3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5151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1DF3A6-C9B9-4326-B42B-7C8BF539C4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75" y="-1587"/>
            <a:ext cx="8582025" cy="11430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Why it Matters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3C046A-F6D9-43B6-B2A3-0D51EC62AF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66018"/>
            <a:ext cx="8229600" cy="5482432"/>
          </a:xfrm>
        </p:spPr>
        <p:txBody>
          <a:bodyPr>
            <a:normAutofit/>
          </a:bodyPr>
          <a:lstStyle/>
          <a:p>
            <a:r>
              <a:rPr lang="en-CA" sz="20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The fight to reclaim traditional                                                                                 Indigenous names </a:t>
            </a:r>
            <a:r>
              <a:rPr lang="en-CA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(CBC News 2022) </a:t>
            </a:r>
          </a:p>
          <a:p>
            <a:endParaRPr lang="en-US" sz="2800" b="1" i="1" dirty="0">
              <a:solidFill>
                <a:srgbClr val="000000"/>
              </a:solidFill>
              <a:effectLst/>
              <a:latin typeface="TorstarDeckCondensed"/>
            </a:endParaRPr>
          </a:p>
          <a:p>
            <a:endParaRPr lang="en-US" sz="2800" b="1" i="1" dirty="0">
              <a:solidFill>
                <a:srgbClr val="000000"/>
              </a:solidFill>
              <a:effectLst/>
              <a:latin typeface="TorstarDeckCondensed"/>
            </a:endParaRPr>
          </a:p>
          <a:p>
            <a:endParaRPr lang="en-US" sz="2800" b="1" i="1" dirty="0">
              <a:solidFill>
                <a:srgbClr val="000000"/>
              </a:solidFill>
              <a:effectLst/>
              <a:latin typeface="TorstarDeckCondensed"/>
            </a:endParaRPr>
          </a:p>
          <a:p>
            <a:r>
              <a:rPr lang="en-US" sz="2000" i="1" dirty="0">
                <a:solidFill>
                  <a:srgbClr val="000000"/>
                </a:solidFill>
                <a:effectLst/>
                <a:latin typeface="TorstarDeckCondensed"/>
              </a:rPr>
              <a:t>Indigenous People Can Now Use Traditional Names On Identity Documents</a:t>
            </a:r>
          </a:p>
          <a:p>
            <a:pPr marL="0" indent="0">
              <a:buNone/>
            </a:pPr>
            <a:r>
              <a:rPr lang="en-US" sz="1100" i="1" dirty="0"/>
              <a:t>	</a:t>
            </a:r>
            <a:r>
              <a:rPr lang="en-US" sz="1100" dirty="0"/>
              <a:t>(The Toronto Star, June 23,  2021) </a:t>
            </a:r>
            <a:endParaRPr lang="en-US" sz="2000" i="1" dirty="0">
              <a:solidFill>
                <a:srgbClr val="000000"/>
              </a:solidFill>
              <a:effectLst/>
            </a:endParaRPr>
          </a:p>
          <a:p>
            <a:r>
              <a:rPr lang="en-US" sz="2000" i="1" dirty="0">
                <a:solidFill>
                  <a:srgbClr val="000000"/>
                </a:solidFill>
                <a:effectLst/>
              </a:rPr>
              <a:t>Her name is Ta7talíya. Why Canada won’t print the Squamish spelling on a passport </a:t>
            </a:r>
            <a:r>
              <a:rPr lang="en-US" sz="12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sz="12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The Toronto Star, August 28, 2021)</a:t>
            </a:r>
          </a:p>
          <a:p>
            <a:pPr marL="457200" lvl="1" indent="0">
              <a:buNone/>
            </a:pPr>
            <a:r>
              <a:rPr lang="en-US" sz="1400" b="0" i="1" dirty="0">
                <a:solidFill>
                  <a:srgbClr val="333333"/>
                </a:solidFill>
                <a:effectLst/>
                <a:latin typeface="TorstarTextO3"/>
              </a:rPr>
              <a:t>“….All applicants, for instance, must first navigate a cumbersome provincial name-change process as a prerequisite to reclaim their names on passports, citizenship certificates and Indian status cards”</a:t>
            </a:r>
            <a:endParaRPr lang="en-US" sz="1400" i="1" dirty="0">
              <a:solidFill>
                <a:srgbClr val="000000"/>
              </a:solidFill>
              <a:effectLst/>
            </a:endParaRPr>
          </a:p>
          <a:p>
            <a:pPr marL="457200" lvl="1" indent="0">
              <a:buNone/>
            </a:pPr>
            <a:r>
              <a:rPr lang="en-US" sz="1400" i="1" dirty="0"/>
              <a:t>“….systems must abide by the current International Civil Aviation Organization standards to ensure all passports and travel documents are machine-readable since they are used in computer systems by domestic and foreign border-control agencies, airlines and airports for ticket purchasing, reservations and boarding card printing.”</a:t>
            </a:r>
          </a:p>
          <a:p>
            <a:pPr marL="0" indent="0">
              <a:buNone/>
            </a:pPr>
            <a:endParaRPr lang="en-US" sz="1400" i="1" dirty="0">
              <a:highlight>
                <a:srgbClr val="FFFF00"/>
              </a:highlight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ED8DEB-FF51-421B-AE97-D962D5442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972F3-B1E1-8448-A5D8-C083B140CC35}" type="slidenum">
              <a:rPr lang="en-US" smtClean="0"/>
              <a:t>6</a:t>
            </a:fld>
            <a:endParaRPr lang="en-US"/>
          </a:p>
        </p:txBody>
      </p:sp>
      <p:pic>
        <p:nvPicPr>
          <p:cNvPr id="5" name="Online Media 4" title="The fight to reclaim traditional Indigenous names">
            <a:hlinkClick r:id="" action="ppaction://media"/>
            <a:extLst>
              <a:ext uri="{FF2B5EF4-FFF2-40B4-BE49-F238E27FC236}">
                <a16:creationId xmlns:a16="http://schemas.microsoft.com/office/drawing/2014/main" id="{17DFA7EE-10EF-4781-BAEE-EAA73951AB8E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4395787" y="1166018"/>
            <a:ext cx="3652838" cy="2063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209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304" y="304800"/>
            <a:ext cx="7848600" cy="3048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567BB6"/>
                </a:solidFill>
              </a:rPr>
              <a:t>Progress to Date and Realitie</a:t>
            </a:r>
            <a:r>
              <a:rPr lang="en-US" dirty="0">
                <a:solidFill>
                  <a:schemeClr val="accent1"/>
                </a:solidFill>
              </a:rPr>
              <a:t>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3360" y="838199"/>
            <a:ext cx="8597280" cy="5431971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600"/>
              </a:spcBef>
            </a:pPr>
            <a:r>
              <a:rPr lang="en-US" sz="2400" dirty="0"/>
              <a:t>There is some progress for reclaimed names with Latin characters</a:t>
            </a:r>
            <a:endParaRPr lang="en-US" sz="2000" dirty="0"/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Key Challenge: reclaiming names with non-Latin or ‘diacritical ‘ marks; including:</a:t>
            </a:r>
            <a:endParaRPr lang="en-US" sz="2000" dirty="0"/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System issues</a:t>
            </a:r>
            <a:r>
              <a:rPr lang="en-US" sz="2000" dirty="0"/>
              <a:t>:</a:t>
            </a:r>
          </a:p>
          <a:p>
            <a:pPr lvl="2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900" dirty="0"/>
              <a:t>VSA capacity</a:t>
            </a:r>
          </a:p>
          <a:p>
            <a:pPr lvl="2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Printing </a:t>
            </a:r>
          </a:p>
          <a:p>
            <a:pPr lvl="2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Logistics </a:t>
            </a: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Policy issues:</a:t>
            </a:r>
          </a:p>
          <a:p>
            <a:pPr lvl="2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Which suite of diacritical marks  to include</a:t>
            </a: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Interoperability issues:</a:t>
            </a:r>
          </a:p>
          <a:p>
            <a:pPr marL="877888" lvl="2">
              <a:buFont typeface="Arial" panose="020B0604020202020204" pitchFamily="34" charset="0"/>
              <a:buChar char="•"/>
            </a:pPr>
            <a:r>
              <a:rPr lang="en-US" sz="2000" dirty="0"/>
              <a:t>Global standards disallow diacritical marks for some documents (i.e. passports)</a:t>
            </a:r>
          </a:p>
          <a:p>
            <a:pPr marL="877888" lvl="2">
              <a:buFont typeface="Arial" panose="020B0604020202020204" pitchFamily="34" charset="0"/>
              <a:buChar char="•"/>
            </a:pPr>
            <a:r>
              <a:rPr lang="en-US" sz="2000" dirty="0"/>
              <a:t>Across systems (customs, airports, boarding cards, etc.)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/>
              <a:t>Cost to implement:</a:t>
            </a:r>
          </a:p>
          <a:p>
            <a:pPr lvl="2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In relation to demand</a:t>
            </a: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2000" dirty="0"/>
          </a:p>
          <a:p>
            <a:pPr lvl="2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600" dirty="0"/>
          </a:p>
          <a:p>
            <a:pPr lvl="1">
              <a:spcBef>
                <a:spcPts val="600"/>
              </a:spcBef>
            </a:pPr>
            <a:endParaRPr lang="en-US" sz="2000" dirty="0"/>
          </a:p>
          <a:p>
            <a:pPr>
              <a:spcBef>
                <a:spcPts val="600"/>
              </a:spcBef>
            </a:pPr>
            <a:endParaRPr lang="en-US" sz="2400" dirty="0"/>
          </a:p>
          <a:p>
            <a:pPr marL="457200" lvl="1" indent="0">
              <a:spcBef>
                <a:spcPts val="600"/>
              </a:spcBef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094481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877" y="301657"/>
            <a:ext cx="7848600" cy="71816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567BB6"/>
                </a:solidFill>
              </a:rPr>
              <a:t>Next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877" y="1019827"/>
            <a:ext cx="8448250" cy="3869499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ea typeface="Calibri" panose="020F0502020204030204" pitchFamily="34" charset="0"/>
              </a:rPr>
              <a:t>How can the Joint councils help realize a whole of government approach across jurisdictions?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>
                <a:ea typeface="Calibri" panose="020F0502020204030204" pitchFamily="34" charset="0"/>
              </a:rPr>
              <a:t>Working group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>
                <a:ea typeface="Calibri" panose="020F0502020204030204" pitchFamily="34" charset="0"/>
              </a:rPr>
              <a:t>Feasibility study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>
                <a:ea typeface="Calibri" panose="020F0502020204030204" pitchFamily="34" charset="0"/>
              </a:rPr>
              <a:t>Research </a:t>
            </a:r>
          </a:p>
          <a:p>
            <a:pPr marL="0" indent="0">
              <a:buNone/>
            </a:pPr>
            <a:endParaRPr lang="en-US" sz="2400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US" sz="2400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sz="18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70868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22A571116C5E4A96359DA1A78D7417" ma:contentTypeVersion="20" ma:contentTypeDescription="Create a new document." ma:contentTypeScope="" ma:versionID="8e9b05762b5196aa794f5e0af1c03bc6">
  <xsd:schema xmlns:xsd="http://www.w3.org/2001/XMLSchema" xmlns:xs="http://www.w3.org/2001/XMLSchema" xmlns:p="http://schemas.microsoft.com/office/2006/metadata/properties" xmlns:ns1="http://schemas.microsoft.com/sharepoint/v3" xmlns:ns2="e78adee6-4dd8-4fb1-9d99-71861f4a1497" xmlns:ns3="715a2770-8091-4ac1-9df7-a84193e6b217" targetNamespace="http://schemas.microsoft.com/office/2006/metadata/properties" ma:root="true" ma:fieldsID="bb25abdba5181de18080b5fc731c0225" ns1:_="" ns2:_="" ns3:_="">
    <xsd:import namespace="http://schemas.microsoft.com/sharepoint/v3"/>
    <xsd:import namespace="e78adee6-4dd8-4fb1-9d99-71861f4a1497"/>
    <xsd:import namespace="715a2770-8091-4ac1-9df7-a84193e6b21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1:_ip_UnifiedCompliancePolicyProperties" minOccurs="0"/>
                <xsd:element ref="ns1:_ip_UnifiedCompliancePolicyUIAc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3:TaxCatchAll" minOccurs="0"/>
                <xsd:element ref="ns2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8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9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8adee6-4dd8-4fb1-9d99-71861f4a14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04875971-c8bc-4969-97ed-ee037727246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5a2770-8091-4ac1-9df7-a84193e6b217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7873e5ec-cbdc-4aa9-beba-dfc9093741f2}" ma:internalName="TaxCatchAll" ma:showField="CatchAllData" ma:web="715a2770-8091-4ac1-9df7-a84193e6b21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e78adee6-4dd8-4fb1-9d99-71861f4a1497">
      <Terms xmlns="http://schemas.microsoft.com/office/infopath/2007/PartnerControls"/>
    </lcf76f155ced4ddcb4097134ff3c332f>
    <_ip_UnifiedCompliancePolicyProperties xmlns="http://schemas.microsoft.com/sharepoint/v3" xsi:nil="true"/>
    <TaxCatchAll xmlns="715a2770-8091-4ac1-9df7-a84193e6b217" xsi:nil="true"/>
  </documentManagement>
</p:properties>
</file>

<file path=customXml/itemProps1.xml><?xml version="1.0" encoding="utf-8"?>
<ds:datastoreItem xmlns:ds="http://schemas.openxmlformats.org/officeDocument/2006/customXml" ds:itemID="{F4EEF522-AE3C-4FFD-BD52-20D774AA2359}"/>
</file>

<file path=customXml/itemProps2.xml><?xml version="1.0" encoding="utf-8"?>
<ds:datastoreItem xmlns:ds="http://schemas.openxmlformats.org/officeDocument/2006/customXml" ds:itemID="{C18DC47A-C58C-475E-9CF0-179268D53708}"/>
</file>

<file path=customXml/itemProps3.xml><?xml version="1.0" encoding="utf-8"?>
<ds:datastoreItem xmlns:ds="http://schemas.openxmlformats.org/officeDocument/2006/customXml" ds:itemID="{E8B41DBF-9D2D-4827-9100-9D25EB675336}"/>
</file>

<file path=docProps/app.xml><?xml version="1.0" encoding="utf-8"?>
<Properties xmlns="http://schemas.openxmlformats.org/officeDocument/2006/extended-properties" xmlns:vt="http://schemas.openxmlformats.org/officeDocument/2006/docPropsVTypes">
  <TotalTime>647</TotalTime>
  <Words>547</Words>
  <Application>Microsoft Office PowerPoint</Application>
  <PresentationFormat>On-screen Show (4:3)</PresentationFormat>
  <Paragraphs>65</Paragraphs>
  <Slides>8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TorstarDeckCondensed</vt:lpstr>
      <vt:lpstr>TorstarTextO3</vt:lpstr>
      <vt:lpstr>Wingdings</vt:lpstr>
      <vt:lpstr>Office Theme</vt:lpstr>
      <vt:lpstr>Call to Action #17 Reclaiming Indigenous Names    Presentation by:  Lori Doran Director General, Individual Affairs Branch</vt:lpstr>
      <vt:lpstr>Background</vt:lpstr>
      <vt:lpstr>Call to Action #17</vt:lpstr>
      <vt:lpstr>Ministerial Commitments</vt:lpstr>
      <vt:lpstr>It all starts with Vital Statistic Agencies</vt:lpstr>
      <vt:lpstr>Why it Matters</vt:lpstr>
      <vt:lpstr>Progress to Date and Realities</vt:lpstr>
      <vt:lpstr>Next Steps</vt:lpstr>
    </vt:vector>
  </TitlesOfParts>
  <Company>INAC/AANDC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Francis Beaule</dc:creator>
  <cp:lastModifiedBy>Stefania Silisteanu</cp:lastModifiedBy>
  <cp:revision>18</cp:revision>
  <dcterms:created xsi:type="dcterms:W3CDTF">2019-07-05T15:32:17Z</dcterms:created>
  <dcterms:modified xsi:type="dcterms:W3CDTF">2023-02-15T20:43:34Z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0x0101007222A571116C5E4A96359DA1A78D7417</vt:lpwstr>
  </property>
  <property fmtid="{D5CDD505-2E9C-101B-9397-08002B2CF9AE}" pid="3" name="MediaServiceImageTags">
    <vt:lpwstr/>
  </property>
</Properties>
</file>