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57"/>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Lst>
  <p:sldSz cx="12192000" cy="6858000"/>
  <p:notesSz cx="6858000" cy="12192000"/>
  <p:defaultTextStyle>
    <a:defPPr>
      <a:defRPr lang="en-US"/>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385938-CD6A-4739-8E3D-195DA1FA8444}" v="102" dt="2022-02-17T20:21:27.365"/>
  </p1510:revLst>
</p1510:revInfo>
</file>

<file path=ppt/tableStyles.xml><?xml version="1.0" encoding="utf-8"?>
<a:tblStyleLst xmlns:a="http://schemas.openxmlformats.org/drawingml/2006/main" def="{23AED8E4-29ED-9140-E77E-C38CBBCABFF8}">
  <a:tblStyle styleId="{23AED8E4-29ED-9140-E77E-C38CBBCABFF8}" styleName="Medium Style 2 - Accent 1">
    <a:wholeTbl>
      <a:tcTxStyle>
        <a:fontRef idx="minor"/>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hemeClr val="lt1"/>
      </a:tcTxStyle>
      <a:tcStyle>
        <a:tcBdr/>
        <a:fill>
          <a:solidFill>
            <a:schemeClr val="accent1"/>
          </a:solidFill>
        </a:fill>
      </a:tcStyle>
    </a:lastCol>
    <a:firstCol>
      <a:tcTxStyle b="on">
        <a:fontRef idx="minor"/>
        <a:schemeClr val="lt1"/>
      </a:tcTxStyle>
      <a:tcStyle>
        <a:tcBdr/>
        <a:fill>
          <a:solidFill>
            <a:schemeClr val="accent1"/>
          </a:solidFill>
        </a:fill>
      </a:tcStyle>
    </a:firstCol>
    <a:lastRow>
      <a:tcTxStyle b="on">
        <a:fontRef idx="minor"/>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 styleId="{E0468C56-9A7B-BBB2-6B6B-DFA7DFA4D566}" styleName="Medium Style 1 - Accent 1">
    <a:wholeTbl>
      <a:tcTxStyle>
        <a:fontRef idx="minor">
          <a:srgbClr val="000000"/>
        </a:fontRef>
        <a:schemeClr val="dk1"/>
      </a:tcTxStyle>
      <a:tcStyle>
        <a:tcBdr>
          <a:left>
            <a:ln w="12700">
              <a:solidFill>
                <a:schemeClr val="accent1"/>
              </a:solidFill>
            </a:ln>
          </a:left>
          <a:right>
            <a:ln w="12700">
              <a:solidFill>
                <a:schemeClr val="accent1"/>
              </a:solidFill>
            </a:ln>
          </a:right>
          <a:top>
            <a:ln w="12700">
              <a:solidFill>
                <a:schemeClr val="accent1"/>
              </a:solidFill>
            </a:ln>
          </a:top>
          <a:bottom>
            <a:ln w="12700">
              <a:solidFill>
                <a:schemeClr val="accent1"/>
              </a:solidFill>
            </a:ln>
          </a:bottom>
          <a:insideH>
            <a:ln w="12700">
              <a:solidFill>
                <a:schemeClr val="accent1"/>
              </a:solidFill>
            </a:ln>
          </a:insideH>
          <a:insideV>
            <a:ln w="12700">
              <a:noFill/>
            </a:ln>
          </a:insideV>
        </a:tcBdr>
        <a:fill>
          <a:solidFill>
            <a:schemeClr val="lt1"/>
          </a:solidFill>
        </a:fill>
      </a:tcStyle>
    </a:wholeTbl>
    <a:band1H>
      <a:tcStyle>
        <a:tcBdr/>
        <a:fill>
          <a:solidFill>
            <a:schemeClr val="accent1">
              <a:tint val="20000"/>
            </a:schemeClr>
          </a:solidFill>
        </a:fill>
      </a:tcStyle>
    </a:band1H>
    <a:band2H>
      <a:tcStyle>
        <a:tcBdr/>
      </a:tcStyle>
    </a:band2H>
    <a:band1V>
      <a:tcStyle>
        <a:tcBdr/>
        <a:fill>
          <a:solidFill>
            <a:schemeClr val="accent1">
              <a:tint val="20000"/>
            </a:schemeClr>
          </a:solidFill>
        </a:fill>
      </a:tcStyle>
    </a:band1V>
    <a:band2V>
      <a:tcStyle>
        <a:tcBdr/>
        <a:fill>
          <a:solidFill>
            <a:schemeClr val="accent1">
              <a:tint val="20000"/>
            </a:schemeClr>
          </a:solidFill>
        </a:fill>
      </a:tcStyle>
    </a:band2V>
    <a:lastCol>
      <a:tcStyle>
        <a:tcBdr/>
      </a:tcStyle>
    </a:lastCol>
    <a:firstCol>
      <a:tcStyle>
        <a:tcBdr/>
      </a:tcStyle>
    </a:firstCol>
    <a:lastRow>
      <a:tcStyle>
        <a:tcBdr>
          <a:top>
            <a:ln w="50800">
              <a:solidFill>
                <a:schemeClr val="accent1"/>
              </a:solidFill>
            </a:ln>
          </a:top>
        </a:tcBdr>
        <a:fill>
          <a:solidFill>
            <a:schemeClr val="lt1"/>
          </a:solidFill>
        </a:fill>
      </a:tcStyle>
    </a:lastRow>
    <a:seCell>
      <a:tcStyle>
        <a:tcBdr/>
      </a:tcStyle>
    </a:seCell>
    <a:swCell>
      <a:tcStyle>
        <a:tcBdr/>
      </a:tcStyle>
    </a:swCell>
    <a:firstRow>
      <a:tcTxStyle b="on">
        <a:fontRef idx="minor">
          <a:srgbClr val="000000"/>
        </a:fontRef>
        <a:schemeClr val="lt1"/>
      </a:tcTxStyle>
      <a:tcStyle>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24" y="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B5813A-897E-4127-A376-3573F87C7242}"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E888AB74-C2D2-4A7E-BABE-AF36DAE98288}">
      <dgm:prSet custT="1"/>
      <dgm:spPr/>
      <dgm:t>
        <a:bodyPr/>
        <a:lstStyle/>
        <a:p>
          <a:r>
            <a:rPr lang="en-US" sz="2800" dirty="0"/>
            <a:t>10 + years market research (customer experience, employee engagement, digital transformation</a:t>
          </a:r>
          <a:r>
            <a:rPr lang="en-US" sz="1300" dirty="0"/>
            <a:t>)</a:t>
          </a:r>
        </a:p>
      </dgm:t>
    </dgm:pt>
    <dgm:pt modelId="{D5F99B57-C60C-402F-A269-191C1F573F12}" type="parTrans" cxnId="{D663621F-1496-492F-A7C3-820EA9CD23EA}">
      <dgm:prSet/>
      <dgm:spPr/>
      <dgm:t>
        <a:bodyPr/>
        <a:lstStyle/>
        <a:p>
          <a:endParaRPr lang="en-US"/>
        </a:p>
      </dgm:t>
    </dgm:pt>
    <dgm:pt modelId="{8D21DCED-B012-40CD-B72E-D680B240142C}" type="sibTrans" cxnId="{D663621F-1496-492F-A7C3-820EA9CD23EA}">
      <dgm:prSet/>
      <dgm:spPr/>
      <dgm:t>
        <a:bodyPr/>
        <a:lstStyle/>
        <a:p>
          <a:endParaRPr lang="en-US"/>
        </a:p>
      </dgm:t>
    </dgm:pt>
    <dgm:pt modelId="{B8FDBA3F-857E-45D3-AAA5-7D8BE63C838F}">
      <dgm:prSet custT="1"/>
      <dgm:spPr/>
      <dgm:t>
        <a:bodyPr/>
        <a:lstStyle/>
        <a:p>
          <a:r>
            <a:rPr lang="en-US" sz="2800" dirty="0"/>
            <a:t>Technologist (built research automation tools)</a:t>
          </a:r>
        </a:p>
      </dgm:t>
    </dgm:pt>
    <dgm:pt modelId="{0CE8F511-485F-43C1-8210-235851593B58}" type="parTrans" cxnId="{28D657F6-76B0-4249-A929-07D1FEFF34C5}">
      <dgm:prSet/>
      <dgm:spPr/>
      <dgm:t>
        <a:bodyPr/>
        <a:lstStyle/>
        <a:p>
          <a:endParaRPr lang="en-US"/>
        </a:p>
      </dgm:t>
    </dgm:pt>
    <dgm:pt modelId="{F8D9C8A6-4ADD-47E2-A899-C866B0EC4598}" type="sibTrans" cxnId="{28D657F6-76B0-4249-A929-07D1FEFF34C5}">
      <dgm:prSet/>
      <dgm:spPr/>
      <dgm:t>
        <a:bodyPr/>
        <a:lstStyle/>
        <a:p>
          <a:endParaRPr lang="en-US"/>
        </a:p>
      </dgm:t>
    </dgm:pt>
    <dgm:pt modelId="{89C73463-E6C7-400A-8DB4-63C6C9ABD464}">
      <dgm:prSet custT="1"/>
      <dgm:spPr/>
      <dgm:t>
        <a:bodyPr/>
        <a:lstStyle/>
        <a:p>
          <a:r>
            <a:rPr lang="en-US" sz="2800" dirty="0"/>
            <a:t>PhD at the London School of Economics</a:t>
          </a:r>
        </a:p>
      </dgm:t>
    </dgm:pt>
    <dgm:pt modelId="{DD5FBE10-30A5-42D2-8667-30747E8C222F}" type="parTrans" cxnId="{BE3760BA-29E6-45FF-A8E4-45526B28BFDE}">
      <dgm:prSet/>
      <dgm:spPr/>
      <dgm:t>
        <a:bodyPr/>
        <a:lstStyle/>
        <a:p>
          <a:endParaRPr lang="en-US"/>
        </a:p>
      </dgm:t>
    </dgm:pt>
    <dgm:pt modelId="{726B2BE6-94A2-4BDC-9E66-D19996B8D643}" type="sibTrans" cxnId="{BE3760BA-29E6-45FF-A8E4-45526B28BFDE}">
      <dgm:prSet/>
      <dgm:spPr/>
      <dgm:t>
        <a:bodyPr/>
        <a:lstStyle/>
        <a:p>
          <a:endParaRPr lang="en-US"/>
        </a:p>
      </dgm:t>
    </dgm:pt>
    <dgm:pt modelId="{21152AF1-0B95-47A2-B680-59A0CDF95615}">
      <dgm:prSet custT="1"/>
      <dgm:spPr/>
      <dgm:t>
        <a:bodyPr/>
        <a:lstStyle/>
        <a:p>
          <a:r>
            <a:rPr lang="en-US" sz="2000" dirty="0"/>
            <a:t>Case research: AI developers for government projects (HR Project)</a:t>
          </a:r>
        </a:p>
      </dgm:t>
    </dgm:pt>
    <dgm:pt modelId="{90F9D314-A6D2-4E16-BD2A-16D4D3B5FA51}" type="parTrans" cxnId="{94104CFA-025C-456B-AC6F-57B916A0C0C4}">
      <dgm:prSet/>
      <dgm:spPr/>
      <dgm:t>
        <a:bodyPr/>
        <a:lstStyle/>
        <a:p>
          <a:endParaRPr lang="en-US"/>
        </a:p>
      </dgm:t>
    </dgm:pt>
    <dgm:pt modelId="{86923BDE-CED2-4EFD-AEDF-8EA74B603359}" type="sibTrans" cxnId="{94104CFA-025C-456B-AC6F-57B916A0C0C4}">
      <dgm:prSet/>
      <dgm:spPr/>
      <dgm:t>
        <a:bodyPr/>
        <a:lstStyle/>
        <a:p>
          <a:endParaRPr lang="en-US"/>
        </a:p>
      </dgm:t>
    </dgm:pt>
    <dgm:pt modelId="{9E90EC69-9CE7-4DDC-B9C3-AC0ED322026B}">
      <dgm:prSet custT="1"/>
      <dgm:spPr/>
      <dgm:t>
        <a:bodyPr/>
        <a:lstStyle/>
        <a:p>
          <a:r>
            <a:rPr lang="en-US" sz="2000" dirty="0"/>
            <a:t>Powerful new tools are emerging that can automate repetitive human tasks</a:t>
          </a:r>
        </a:p>
      </dgm:t>
    </dgm:pt>
    <dgm:pt modelId="{EDC0BD1F-56EA-462F-880E-DECEF6740862}" type="parTrans" cxnId="{63A4F16A-8691-4D47-BD09-3A9907CED6D5}">
      <dgm:prSet/>
      <dgm:spPr/>
      <dgm:t>
        <a:bodyPr/>
        <a:lstStyle/>
        <a:p>
          <a:endParaRPr lang="en-US"/>
        </a:p>
      </dgm:t>
    </dgm:pt>
    <dgm:pt modelId="{FE50F7E5-261A-4521-AB58-B9529092D505}" type="sibTrans" cxnId="{63A4F16A-8691-4D47-BD09-3A9907CED6D5}">
      <dgm:prSet/>
      <dgm:spPr/>
      <dgm:t>
        <a:bodyPr/>
        <a:lstStyle/>
        <a:p>
          <a:endParaRPr lang="en-US"/>
        </a:p>
      </dgm:t>
    </dgm:pt>
    <dgm:pt modelId="{A5B1D219-7CE4-4F33-A61A-964E0D312CD4}">
      <dgm:prSet custT="1"/>
      <dgm:spPr/>
      <dgm:t>
        <a:bodyPr/>
        <a:lstStyle/>
        <a:p>
          <a:r>
            <a:rPr lang="en-US" sz="2000" dirty="0"/>
            <a:t>Negotiation strategies differ for AI than previous technologies</a:t>
          </a:r>
        </a:p>
      </dgm:t>
    </dgm:pt>
    <dgm:pt modelId="{502EF5A0-EADB-4C45-A575-ED86302E16FF}" type="parTrans" cxnId="{C8B7CC7B-80E0-4421-B209-519B2775BB5B}">
      <dgm:prSet/>
      <dgm:spPr/>
      <dgm:t>
        <a:bodyPr/>
        <a:lstStyle/>
        <a:p>
          <a:endParaRPr lang="en-US"/>
        </a:p>
      </dgm:t>
    </dgm:pt>
    <dgm:pt modelId="{DE0575CD-521A-425B-B6B0-14B6623CF67F}" type="sibTrans" cxnId="{C8B7CC7B-80E0-4421-B209-519B2775BB5B}">
      <dgm:prSet/>
      <dgm:spPr/>
      <dgm:t>
        <a:bodyPr/>
        <a:lstStyle/>
        <a:p>
          <a:endParaRPr lang="en-US"/>
        </a:p>
      </dgm:t>
    </dgm:pt>
    <dgm:pt modelId="{1DECEC10-2499-49D6-AE3A-7B519FC716FE}">
      <dgm:prSet custT="1"/>
      <dgm:spPr/>
      <dgm:t>
        <a:bodyPr/>
        <a:lstStyle/>
        <a:p>
          <a:r>
            <a:rPr lang="en-US" sz="2000" dirty="0"/>
            <a:t>There are new opportunities for bias to be introduced to decision making </a:t>
          </a:r>
        </a:p>
      </dgm:t>
    </dgm:pt>
    <dgm:pt modelId="{AB4C30CC-570C-4732-8192-9600CC858275}" type="parTrans" cxnId="{1EF47455-ED85-41F6-8E3F-AB1D9916CFE3}">
      <dgm:prSet/>
      <dgm:spPr/>
      <dgm:t>
        <a:bodyPr/>
        <a:lstStyle/>
        <a:p>
          <a:endParaRPr lang="en-US"/>
        </a:p>
      </dgm:t>
    </dgm:pt>
    <dgm:pt modelId="{B2AC8606-708F-420F-8BE8-DA6E8486C6A0}" type="sibTrans" cxnId="{1EF47455-ED85-41F6-8E3F-AB1D9916CFE3}">
      <dgm:prSet/>
      <dgm:spPr/>
      <dgm:t>
        <a:bodyPr/>
        <a:lstStyle/>
        <a:p>
          <a:endParaRPr lang="en-US"/>
        </a:p>
      </dgm:t>
    </dgm:pt>
    <dgm:pt modelId="{15D6775A-C03B-4383-9683-169BBAF1C483}" type="pres">
      <dgm:prSet presAssocID="{BDB5813A-897E-4127-A376-3573F87C7242}" presName="linear" presStyleCnt="0">
        <dgm:presLayoutVars>
          <dgm:dir/>
          <dgm:animLvl val="lvl"/>
          <dgm:resizeHandles val="exact"/>
        </dgm:presLayoutVars>
      </dgm:prSet>
      <dgm:spPr/>
    </dgm:pt>
    <dgm:pt modelId="{1D308256-FF44-4855-939F-646A891AA510}" type="pres">
      <dgm:prSet presAssocID="{E888AB74-C2D2-4A7E-BABE-AF36DAE98288}" presName="parentLin" presStyleCnt="0"/>
      <dgm:spPr/>
    </dgm:pt>
    <dgm:pt modelId="{059F8158-48C8-4F28-B7E6-0DC58F4B94CA}" type="pres">
      <dgm:prSet presAssocID="{E888AB74-C2D2-4A7E-BABE-AF36DAE98288}" presName="parentLeftMargin" presStyleLbl="node1" presStyleIdx="0" presStyleCnt="3"/>
      <dgm:spPr/>
    </dgm:pt>
    <dgm:pt modelId="{E632432E-B42A-441D-B1E8-7351DE83041F}" type="pres">
      <dgm:prSet presAssocID="{E888AB74-C2D2-4A7E-BABE-AF36DAE98288}" presName="parentText" presStyleLbl="node1" presStyleIdx="0" presStyleCnt="3" custScaleX="128052" custScaleY="354767">
        <dgm:presLayoutVars>
          <dgm:chMax val="0"/>
          <dgm:bulletEnabled val="1"/>
        </dgm:presLayoutVars>
      </dgm:prSet>
      <dgm:spPr/>
    </dgm:pt>
    <dgm:pt modelId="{DA0D5B5D-C1B0-4A26-B7D1-2313706A2B66}" type="pres">
      <dgm:prSet presAssocID="{E888AB74-C2D2-4A7E-BABE-AF36DAE98288}" presName="negativeSpace" presStyleCnt="0"/>
      <dgm:spPr/>
    </dgm:pt>
    <dgm:pt modelId="{BA3A1F49-B8E1-4C99-8F16-D8F6AFB532FD}" type="pres">
      <dgm:prSet presAssocID="{E888AB74-C2D2-4A7E-BABE-AF36DAE98288}" presName="childText" presStyleLbl="conFgAcc1" presStyleIdx="0" presStyleCnt="3">
        <dgm:presLayoutVars>
          <dgm:bulletEnabled val="1"/>
        </dgm:presLayoutVars>
      </dgm:prSet>
      <dgm:spPr/>
    </dgm:pt>
    <dgm:pt modelId="{6A562187-71DC-47A7-AB6E-B21E332DAA3C}" type="pres">
      <dgm:prSet presAssocID="{8D21DCED-B012-40CD-B72E-D680B240142C}" presName="spaceBetweenRectangles" presStyleCnt="0"/>
      <dgm:spPr/>
    </dgm:pt>
    <dgm:pt modelId="{5B5D6C63-D677-4296-8195-6D35390086A7}" type="pres">
      <dgm:prSet presAssocID="{B8FDBA3F-857E-45D3-AAA5-7D8BE63C838F}" presName="parentLin" presStyleCnt="0"/>
      <dgm:spPr/>
    </dgm:pt>
    <dgm:pt modelId="{DE5F1676-5D59-4D8B-8DB3-93638E51F509}" type="pres">
      <dgm:prSet presAssocID="{B8FDBA3F-857E-45D3-AAA5-7D8BE63C838F}" presName="parentLeftMargin" presStyleLbl="node1" presStyleIdx="0" presStyleCnt="3"/>
      <dgm:spPr/>
    </dgm:pt>
    <dgm:pt modelId="{4076DFA7-E7B5-401A-A4EE-B31E3A1F9759}" type="pres">
      <dgm:prSet presAssocID="{B8FDBA3F-857E-45D3-AAA5-7D8BE63C838F}" presName="parentText" presStyleLbl="node1" presStyleIdx="1" presStyleCnt="3" custScaleX="109783" custScaleY="206379">
        <dgm:presLayoutVars>
          <dgm:chMax val="0"/>
          <dgm:bulletEnabled val="1"/>
        </dgm:presLayoutVars>
      </dgm:prSet>
      <dgm:spPr/>
    </dgm:pt>
    <dgm:pt modelId="{79BFFF70-4DA0-4603-9B25-060E66B3174A}" type="pres">
      <dgm:prSet presAssocID="{B8FDBA3F-857E-45D3-AAA5-7D8BE63C838F}" presName="negativeSpace" presStyleCnt="0"/>
      <dgm:spPr/>
    </dgm:pt>
    <dgm:pt modelId="{31C19189-2738-450A-9308-D45DDA44CC73}" type="pres">
      <dgm:prSet presAssocID="{B8FDBA3F-857E-45D3-AAA5-7D8BE63C838F}" presName="childText" presStyleLbl="conFgAcc1" presStyleIdx="1" presStyleCnt="3">
        <dgm:presLayoutVars>
          <dgm:bulletEnabled val="1"/>
        </dgm:presLayoutVars>
      </dgm:prSet>
      <dgm:spPr/>
    </dgm:pt>
    <dgm:pt modelId="{7095EA6D-8EB2-499F-AF2A-22A787F7B2AD}" type="pres">
      <dgm:prSet presAssocID="{F8D9C8A6-4ADD-47E2-A899-C866B0EC4598}" presName="spaceBetweenRectangles" presStyleCnt="0"/>
      <dgm:spPr/>
    </dgm:pt>
    <dgm:pt modelId="{A483DFF3-DA1D-4053-AEB7-7CBD8A26C619}" type="pres">
      <dgm:prSet presAssocID="{89C73463-E6C7-400A-8DB4-63C6C9ABD464}" presName="parentLin" presStyleCnt="0"/>
      <dgm:spPr/>
    </dgm:pt>
    <dgm:pt modelId="{6BF38E5A-54E8-48B0-8DB6-9EBD072D8C21}" type="pres">
      <dgm:prSet presAssocID="{89C73463-E6C7-400A-8DB4-63C6C9ABD464}" presName="parentLeftMargin" presStyleLbl="node1" presStyleIdx="1" presStyleCnt="3"/>
      <dgm:spPr/>
    </dgm:pt>
    <dgm:pt modelId="{717C1671-102F-45E2-AFDB-971D041F4DB5}" type="pres">
      <dgm:prSet presAssocID="{89C73463-E6C7-400A-8DB4-63C6C9ABD464}" presName="parentText" presStyleLbl="node1" presStyleIdx="2" presStyleCnt="3" custScaleY="196998">
        <dgm:presLayoutVars>
          <dgm:chMax val="0"/>
          <dgm:bulletEnabled val="1"/>
        </dgm:presLayoutVars>
      </dgm:prSet>
      <dgm:spPr/>
    </dgm:pt>
    <dgm:pt modelId="{E26BF5A7-2E6C-4886-AA08-E8A4DF777949}" type="pres">
      <dgm:prSet presAssocID="{89C73463-E6C7-400A-8DB4-63C6C9ABD464}" presName="negativeSpace" presStyleCnt="0"/>
      <dgm:spPr/>
    </dgm:pt>
    <dgm:pt modelId="{97DEEE62-1EE8-4756-A8DA-1E5DF1AD6158}" type="pres">
      <dgm:prSet presAssocID="{89C73463-E6C7-400A-8DB4-63C6C9ABD464}" presName="childText" presStyleLbl="conFgAcc1" presStyleIdx="2" presStyleCnt="3">
        <dgm:presLayoutVars>
          <dgm:bulletEnabled val="1"/>
        </dgm:presLayoutVars>
      </dgm:prSet>
      <dgm:spPr/>
    </dgm:pt>
  </dgm:ptLst>
  <dgm:cxnLst>
    <dgm:cxn modelId="{D663621F-1496-492F-A7C3-820EA9CD23EA}" srcId="{BDB5813A-897E-4127-A376-3573F87C7242}" destId="{E888AB74-C2D2-4A7E-BABE-AF36DAE98288}" srcOrd="0" destOrd="0" parTransId="{D5F99B57-C60C-402F-A269-191C1F573F12}" sibTransId="{8D21DCED-B012-40CD-B72E-D680B240142C}"/>
    <dgm:cxn modelId="{820C9C30-A215-44DF-99A7-FCD4A084F87D}" type="presOf" srcId="{89C73463-E6C7-400A-8DB4-63C6C9ABD464}" destId="{717C1671-102F-45E2-AFDB-971D041F4DB5}" srcOrd="1" destOrd="0" presId="urn:microsoft.com/office/officeart/2005/8/layout/list1"/>
    <dgm:cxn modelId="{BC399B40-52A0-421A-AC9D-4F8253CDEBCB}" type="presOf" srcId="{B8FDBA3F-857E-45D3-AAA5-7D8BE63C838F}" destId="{DE5F1676-5D59-4D8B-8DB3-93638E51F509}" srcOrd="0" destOrd="0" presId="urn:microsoft.com/office/officeart/2005/8/layout/list1"/>
    <dgm:cxn modelId="{2255E667-8B9D-44B7-821F-12FD61D5912E}" type="presOf" srcId="{1DECEC10-2499-49D6-AE3A-7B519FC716FE}" destId="{97DEEE62-1EE8-4756-A8DA-1E5DF1AD6158}" srcOrd="0" destOrd="3" presId="urn:microsoft.com/office/officeart/2005/8/layout/list1"/>
    <dgm:cxn modelId="{63A4F16A-8691-4D47-BD09-3A9907CED6D5}" srcId="{89C73463-E6C7-400A-8DB4-63C6C9ABD464}" destId="{9E90EC69-9CE7-4DDC-B9C3-AC0ED322026B}" srcOrd="1" destOrd="0" parTransId="{EDC0BD1F-56EA-462F-880E-DECEF6740862}" sibTransId="{FE50F7E5-261A-4521-AB58-B9529092D505}"/>
    <dgm:cxn modelId="{1EF47455-ED85-41F6-8E3F-AB1D9916CFE3}" srcId="{89C73463-E6C7-400A-8DB4-63C6C9ABD464}" destId="{1DECEC10-2499-49D6-AE3A-7B519FC716FE}" srcOrd="3" destOrd="0" parTransId="{AB4C30CC-570C-4732-8192-9600CC858275}" sibTransId="{B2AC8606-708F-420F-8BE8-DA6E8486C6A0}"/>
    <dgm:cxn modelId="{C8B7CC7B-80E0-4421-B209-519B2775BB5B}" srcId="{89C73463-E6C7-400A-8DB4-63C6C9ABD464}" destId="{A5B1D219-7CE4-4F33-A61A-964E0D312CD4}" srcOrd="2" destOrd="0" parTransId="{502EF5A0-EADB-4C45-A575-ED86302E16FF}" sibTransId="{DE0575CD-521A-425B-B6B0-14B6623CF67F}"/>
    <dgm:cxn modelId="{ED667389-650B-48EF-801D-EC94B5883A3E}" type="presOf" srcId="{9E90EC69-9CE7-4DDC-B9C3-AC0ED322026B}" destId="{97DEEE62-1EE8-4756-A8DA-1E5DF1AD6158}" srcOrd="0" destOrd="1" presId="urn:microsoft.com/office/officeart/2005/8/layout/list1"/>
    <dgm:cxn modelId="{40F5DFA0-6AD0-43C7-962A-E1FABF2030CB}" type="presOf" srcId="{89C73463-E6C7-400A-8DB4-63C6C9ABD464}" destId="{6BF38E5A-54E8-48B0-8DB6-9EBD072D8C21}" srcOrd="0" destOrd="0" presId="urn:microsoft.com/office/officeart/2005/8/layout/list1"/>
    <dgm:cxn modelId="{262353AC-4713-4CE3-92EE-5DBAD46EF152}" type="presOf" srcId="{E888AB74-C2D2-4A7E-BABE-AF36DAE98288}" destId="{059F8158-48C8-4F28-B7E6-0DC58F4B94CA}" srcOrd="0" destOrd="0" presId="urn:microsoft.com/office/officeart/2005/8/layout/list1"/>
    <dgm:cxn modelId="{BE3760BA-29E6-45FF-A8E4-45526B28BFDE}" srcId="{BDB5813A-897E-4127-A376-3573F87C7242}" destId="{89C73463-E6C7-400A-8DB4-63C6C9ABD464}" srcOrd="2" destOrd="0" parTransId="{DD5FBE10-30A5-42D2-8667-30747E8C222F}" sibTransId="{726B2BE6-94A2-4BDC-9E66-D19996B8D643}"/>
    <dgm:cxn modelId="{353471BB-DB6E-45A0-A79A-7DD4F74C4094}" type="presOf" srcId="{BDB5813A-897E-4127-A376-3573F87C7242}" destId="{15D6775A-C03B-4383-9683-169BBAF1C483}" srcOrd="0" destOrd="0" presId="urn:microsoft.com/office/officeart/2005/8/layout/list1"/>
    <dgm:cxn modelId="{BB2648C2-C3A6-47EE-9809-15C16A7D379C}" type="presOf" srcId="{E888AB74-C2D2-4A7E-BABE-AF36DAE98288}" destId="{E632432E-B42A-441D-B1E8-7351DE83041F}" srcOrd="1" destOrd="0" presId="urn:microsoft.com/office/officeart/2005/8/layout/list1"/>
    <dgm:cxn modelId="{43EADAEC-613D-45BC-966A-292AA1EA2F52}" type="presOf" srcId="{A5B1D219-7CE4-4F33-A61A-964E0D312CD4}" destId="{97DEEE62-1EE8-4756-A8DA-1E5DF1AD6158}" srcOrd="0" destOrd="2" presId="urn:microsoft.com/office/officeart/2005/8/layout/list1"/>
    <dgm:cxn modelId="{136E29F1-1E0F-4A37-A982-FF9941FD8529}" type="presOf" srcId="{21152AF1-0B95-47A2-B680-59A0CDF95615}" destId="{97DEEE62-1EE8-4756-A8DA-1E5DF1AD6158}" srcOrd="0" destOrd="0" presId="urn:microsoft.com/office/officeart/2005/8/layout/list1"/>
    <dgm:cxn modelId="{28D657F6-76B0-4249-A929-07D1FEFF34C5}" srcId="{BDB5813A-897E-4127-A376-3573F87C7242}" destId="{B8FDBA3F-857E-45D3-AAA5-7D8BE63C838F}" srcOrd="1" destOrd="0" parTransId="{0CE8F511-485F-43C1-8210-235851593B58}" sibTransId="{F8D9C8A6-4ADD-47E2-A899-C866B0EC4598}"/>
    <dgm:cxn modelId="{D0D0CCF6-B158-41F9-B5FF-7936B406AFAD}" type="presOf" srcId="{B8FDBA3F-857E-45D3-AAA5-7D8BE63C838F}" destId="{4076DFA7-E7B5-401A-A4EE-B31E3A1F9759}" srcOrd="1" destOrd="0" presId="urn:microsoft.com/office/officeart/2005/8/layout/list1"/>
    <dgm:cxn modelId="{94104CFA-025C-456B-AC6F-57B916A0C0C4}" srcId="{89C73463-E6C7-400A-8DB4-63C6C9ABD464}" destId="{21152AF1-0B95-47A2-B680-59A0CDF95615}" srcOrd="0" destOrd="0" parTransId="{90F9D314-A6D2-4E16-BD2A-16D4D3B5FA51}" sibTransId="{86923BDE-CED2-4EFD-AEDF-8EA74B603359}"/>
    <dgm:cxn modelId="{EC4A863C-9177-4D5D-968E-B195CB158F48}" type="presParOf" srcId="{15D6775A-C03B-4383-9683-169BBAF1C483}" destId="{1D308256-FF44-4855-939F-646A891AA510}" srcOrd="0" destOrd="0" presId="urn:microsoft.com/office/officeart/2005/8/layout/list1"/>
    <dgm:cxn modelId="{A5DFF33D-1CAE-4927-80E7-507245BFA4E6}" type="presParOf" srcId="{1D308256-FF44-4855-939F-646A891AA510}" destId="{059F8158-48C8-4F28-B7E6-0DC58F4B94CA}" srcOrd="0" destOrd="0" presId="urn:microsoft.com/office/officeart/2005/8/layout/list1"/>
    <dgm:cxn modelId="{AFA9ECC8-D4A9-4C9E-B4E3-78ABA3D08804}" type="presParOf" srcId="{1D308256-FF44-4855-939F-646A891AA510}" destId="{E632432E-B42A-441D-B1E8-7351DE83041F}" srcOrd="1" destOrd="0" presId="urn:microsoft.com/office/officeart/2005/8/layout/list1"/>
    <dgm:cxn modelId="{B37690FD-459C-4227-97B2-54A489EB74E4}" type="presParOf" srcId="{15D6775A-C03B-4383-9683-169BBAF1C483}" destId="{DA0D5B5D-C1B0-4A26-B7D1-2313706A2B66}" srcOrd="1" destOrd="0" presId="urn:microsoft.com/office/officeart/2005/8/layout/list1"/>
    <dgm:cxn modelId="{63A042A1-1F21-4275-92AD-7F2F15EA5431}" type="presParOf" srcId="{15D6775A-C03B-4383-9683-169BBAF1C483}" destId="{BA3A1F49-B8E1-4C99-8F16-D8F6AFB532FD}" srcOrd="2" destOrd="0" presId="urn:microsoft.com/office/officeart/2005/8/layout/list1"/>
    <dgm:cxn modelId="{E841016A-3451-4579-9528-ED62A29E280D}" type="presParOf" srcId="{15D6775A-C03B-4383-9683-169BBAF1C483}" destId="{6A562187-71DC-47A7-AB6E-B21E332DAA3C}" srcOrd="3" destOrd="0" presId="urn:microsoft.com/office/officeart/2005/8/layout/list1"/>
    <dgm:cxn modelId="{874F7924-02A4-4B6B-8131-AF852D2A0653}" type="presParOf" srcId="{15D6775A-C03B-4383-9683-169BBAF1C483}" destId="{5B5D6C63-D677-4296-8195-6D35390086A7}" srcOrd="4" destOrd="0" presId="urn:microsoft.com/office/officeart/2005/8/layout/list1"/>
    <dgm:cxn modelId="{86AC253B-479A-4224-BC77-E26E9262ABF9}" type="presParOf" srcId="{5B5D6C63-D677-4296-8195-6D35390086A7}" destId="{DE5F1676-5D59-4D8B-8DB3-93638E51F509}" srcOrd="0" destOrd="0" presId="urn:microsoft.com/office/officeart/2005/8/layout/list1"/>
    <dgm:cxn modelId="{4D5ABF08-8B60-4FF7-B718-E036F32C2076}" type="presParOf" srcId="{5B5D6C63-D677-4296-8195-6D35390086A7}" destId="{4076DFA7-E7B5-401A-A4EE-B31E3A1F9759}" srcOrd="1" destOrd="0" presId="urn:microsoft.com/office/officeart/2005/8/layout/list1"/>
    <dgm:cxn modelId="{A064B971-4E8D-4FD6-8019-9234EFB8C509}" type="presParOf" srcId="{15D6775A-C03B-4383-9683-169BBAF1C483}" destId="{79BFFF70-4DA0-4603-9B25-060E66B3174A}" srcOrd="5" destOrd="0" presId="urn:microsoft.com/office/officeart/2005/8/layout/list1"/>
    <dgm:cxn modelId="{8B3AED2C-4634-431B-8786-8BDFDDB50F10}" type="presParOf" srcId="{15D6775A-C03B-4383-9683-169BBAF1C483}" destId="{31C19189-2738-450A-9308-D45DDA44CC73}" srcOrd="6" destOrd="0" presId="urn:microsoft.com/office/officeart/2005/8/layout/list1"/>
    <dgm:cxn modelId="{67564EFE-B692-4567-9255-8F4F0A47D45D}" type="presParOf" srcId="{15D6775A-C03B-4383-9683-169BBAF1C483}" destId="{7095EA6D-8EB2-499F-AF2A-22A787F7B2AD}" srcOrd="7" destOrd="0" presId="urn:microsoft.com/office/officeart/2005/8/layout/list1"/>
    <dgm:cxn modelId="{B64BE11D-883F-4CE2-98E2-21CF2E1BB773}" type="presParOf" srcId="{15D6775A-C03B-4383-9683-169BBAF1C483}" destId="{A483DFF3-DA1D-4053-AEB7-7CBD8A26C619}" srcOrd="8" destOrd="0" presId="urn:microsoft.com/office/officeart/2005/8/layout/list1"/>
    <dgm:cxn modelId="{1A8AC1E2-68A5-49B7-B1BF-B1A429E9D120}" type="presParOf" srcId="{A483DFF3-DA1D-4053-AEB7-7CBD8A26C619}" destId="{6BF38E5A-54E8-48B0-8DB6-9EBD072D8C21}" srcOrd="0" destOrd="0" presId="urn:microsoft.com/office/officeart/2005/8/layout/list1"/>
    <dgm:cxn modelId="{4D7624CA-A3AD-46A9-AE59-4A3DE382DDDD}" type="presParOf" srcId="{A483DFF3-DA1D-4053-AEB7-7CBD8A26C619}" destId="{717C1671-102F-45E2-AFDB-971D041F4DB5}" srcOrd="1" destOrd="0" presId="urn:microsoft.com/office/officeart/2005/8/layout/list1"/>
    <dgm:cxn modelId="{35B339A5-54B9-4C4F-A0AB-AEF24B13C04F}" type="presParOf" srcId="{15D6775A-C03B-4383-9683-169BBAF1C483}" destId="{E26BF5A7-2E6C-4886-AA08-E8A4DF777949}" srcOrd="9" destOrd="0" presId="urn:microsoft.com/office/officeart/2005/8/layout/list1"/>
    <dgm:cxn modelId="{8960E283-5CA6-4F4A-86C3-0741F999DAA6}" type="presParOf" srcId="{15D6775A-C03B-4383-9683-169BBAF1C483}" destId="{97DEEE62-1EE8-4756-A8DA-1E5DF1AD6158}"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3A1F49-B8E1-4C99-8F16-D8F6AFB532FD}">
      <dsp:nvSpPr>
        <dsp:cNvPr id="0" name=""/>
        <dsp:cNvSpPr/>
      </dsp:nvSpPr>
      <dsp:spPr>
        <a:xfrm>
          <a:off x="0" y="1027050"/>
          <a:ext cx="10515600" cy="2772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632432E-B42A-441D-B1E8-7351DE83041F}">
      <dsp:nvSpPr>
        <dsp:cNvPr id="0" name=""/>
        <dsp:cNvSpPr/>
      </dsp:nvSpPr>
      <dsp:spPr>
        <a:xfrm>
          <a:off x="525266" y="37411"/>
          <a:ext cx="9416600" cy="115199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1244600">
            <a:lnSpc>
              <a:spcPct val="90000"/>
            </a:lnSpc>
            <a:spcBef>
              <a:spcPct val="0"/>
            </a:spcBef>
            <a:spcAft>
              <a:spcPct val="35000"/>
            </a:spcAft>
            <a:buNone/>
          </a:pPr>
          <a:r>
            <a:rPr lang="en-US" sz="2800" kern="1200" dirty="0"/>
            <a:t>10 + years market research (customer experience, employee engagement, digital transformation</a:t>
          </a:r>
          <a:r>
            <a:rPr lang="en-US" sz="1300" kern="1200" dirty="0"/>
            <a:t>)</a:t>
          </a:r>
        </a:p>
      </dsp:txBody>
      <dsp:txXfrm>
        <a:off x="581502" y="93647"/>
        <a:ext cx="9304128" cy="1039527"/>
      </dsp:txXfrm>
    </dsp:sp>
    <dsp:sp modelId="{31C19189-2738-450A-9308-D45DDA44CC73}">
      <dsp:nvSpPr>
        <dsp:cNvPr id="0" name=""/>
        <dsp:cNvSpPr/>
      </dsp:nvSpPr>
      <dsp:spPr>
        <a:xfrm>
          <a:off x="0" y="1871444"/>
          <a:ext cx="10515600" cy="277200"/>
        </a:xfrm>
        <a:prstGeom prst="rect">
          <a:avLst/>
        </a:prstGeom>
        <a:solidFill>
          <a:schemeClr val="lt1">
            <a:alpha val="90000"/>
            <a:hueOff val="0"/>
            <a:satOff val="0"/>
            <a:lumOff val="0"/>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dsp:style>
    </dsp:sp>
    <dsp:sp modelId="{4076DFA7-E7B5-401A-A4EE-B31E3A1F9759}">
      <dsp:nvSpPr>
        <dsp:cNvPr id="0" name=""/>
        <dsp:cNvSpPr/>
      </dsp:nvSpPr>
      <dsp:spPr>
        <a:xfrm>
          <a:off x="525780" y="1363650"/>
          <a:ext cx="8081038" cy="670153"/>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1244600">
            <a:lnSpc>
              <a:spcPct val="90000"/>
            </a:lnSpc>
            <a:spcBef>
              <a:spcPct val="0"/>
            </a:spcBef>
            <a:spcAft>
              <a:spcPct val="35000"/>
            </a:spcAft>
            <a:buNone/>
          </a:pPr>
          <a:r>
            <a:rPr lang="en-US" sz="2800" kern="1200" dirty="0"/>
            <a:t>Technologist (built research automation tools)</a:t>
          </a:r>
        </a:p>
      </dsp:txBody>
      <dsp:txXfrm>
        <a:off x="558494" y="1396364"/>
        <a:ext cx="8015610" cy="604725"/>
      </dsp:txXfrm>
    </dsp:sp>
    <dsp:sp modelId="{97DEEE62-1EE8-4756-A8DA-1E5DF1AD6158}">
      <dsp:nvSpPr>
        <dsp:cNvPr id="0" name=""/>
        <dsp:cNvSpPr/>
      </dsp:nvSpPr>
      <dsp:spPr>
        <a:xfrm>
          <a:off x="0" y="2685376"/>
          <a:ext cx="10515600" cy="1628549"/>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229108" rIns="816127" bIns="14224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Case research: AI developers for government projects (HR Project)</a:t>
          </a:r>
        </a:p>
        <a:p>
          <a:pPr marL="228600" lvl="1" indent="-228600" algn="l" defTabSz="889000">
            <a:lnSpc>
              <a:spcPct val="90000"/>
            </a:lnSpc>
            <a:spcBef>
              <a:spcPct val="0"/>
            </a:spcBef>
            <a:spcAft>
              <a:spcPct val="15000"/>
            </a:spcAft>
            <a:buChar char="•"/>
          </a:pPr>
          <a:r>
            <a:rPr lang="en-US" sz="2000" kern="1200" dirty="0"/>
            <a:t>Powerful new tools are emerging that can automate repetitive human tasks</a:t>
          </a:r>
        </a:p>
        <a:p>
          <a:pPr marL="228600" lvl="1" indent="-228600" algn="l" defTabSz="889000">
            <a:lnSpc>
              <a:spcPct val="90000"/>
            </a:lnSpc>
            <a:spcBef>
              <a:spcPct val="0"/>
            </a:spcBef>
            <a:spcAft>
              <a:spcPct val="15000"/>
            </a:spcAft>
            <a:buChar char="•"/>
          </a:pPr>
          <a:r>
            <a:rPr lang="en-US" sz="2000" kern="1200" dirty="0"/>
            <a:t>Negotiation strategies differ for AI than previous technologies</a:t>
          </a:r>
        </a:p>
        <a:p>
          <a:pPr marL="228600" lvl="1" indent="-228600" algn="l" defTabSz="889000">
            <a:lnSpc>
              <a:spcPct val="90000"/>
            </a:lnSpc>
            <a:spcBef>
              <a:spcPct val="0"/>
            </a:spcBef>
            <a:spcAft>
              <a:spcPct val="15000"/>
            </a:spcAft>
            <a:buChar char="•"/>
          </a:pPr>
          <a:r>
            <a:rPr lang="en-US" sz="2000" kern="1200" dirty="0"/>
            <a:t>There are new opportunities for bias to be introduced to decision making </a:t>
          </a:r>
        </a:p>
      </dsp:txBody>
      <dsp:txXfrm>
        <a:off x="0" y="2685376"/>
        <a:ext cx="10515600" cy="1628549"/>
      </dsp:txXfrm>
    </dsp:sp>
    <dsp:sp modelId="{717C1671-102F-45E2-AFDB-971D041F4DB5}">
      <dsp:nvSpPr>
        <dsp:cNvPr id="0" name=""/>
        <dsp:cNvSpPr/>
      </dsp:nvSpPr>
      <dsp:spPr>
        <a:xfrm>
          <a:off x="525780" y="2208044"/>
          <a:ext cx="7360920" cy="639691"/>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1244600">
            <a:lnSpc>
              <a:spcPct val="90000"/>
            </a:lnSpc>
            <a:spcBef>
              <a:spcPct val="0"/>
            </a:spcBef>
            <a:spcAft>
              <a:spcPct val="35000"/>
            </a:spcAft>
            <a:buNone/>
          </a:pPr>
          <a:r>
            <a:rPr lang="en-US" sz="2800" kern="1200" dirty="0"/>
            <a:t>PhD at the London School of Economics</a:t>
          </a:r>
        </a:p>
      </dsp:txBody>
      <dsp:txXfrm>
        <a:off x="557007" y="2239271"/>
        <a:ext cx="7298466" cy="577237"/>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B364B972-6817-4C12-A555-3E3B8E38C572}" type="datetimeFigureOut">
              <a:rPr lang="en-CA" smtClean="0"/>
              <a:t>2022-02-17</a:t>
            </a:fld>
            <a:endParaRPr lang="en-CA"/>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CE9FD3B3-DD2A-4FC5-9E83-37EAB6444189}" type="slidenum">
              <a:rPr lang="en-CA" smtClean="0"/>
              <a:t>‹#›</a:t>
            </a:fld>
            <a:endParaRPr lang="en-CA"/>
          </a:p>
        </p:txBody>
      </p:sp>
    </p:spTree>
    <p:extLst>
      <p:ext uri="{BB962C8B-B14F-4D97-AF65-F5344CB8AC3E}">
        <p14:creationId xmlns:p14="http://schemas.microsoft.com/office/powerpoint/2010/main" val="2447059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E9FD3B3-DD2A-4FC5-9E83-37EAB6444189}" type="slidenum">
              <a:rPr lang="en-CA" smtClean="0"/>
              <a:t>1</a:t>
            </a:fld>
            <a:endParaRPr lang="en-CA"/>
          </a:p>
        </p:txBody>
      </p:sp>
    </p:spTree>
    <p:extLst>
      <p:ext uri="{BB962C8B-B14F-4D97-AF65-F5344CB8AC3E}">
        <p14:creationId xmlns:p14="http://schemas.microsoft.com/office/powerpoint/2010/main" val="3735826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E9FD3B3-DD2A-4FC5-9E83-37EAB6444189}" type="slidenum">
              <a:rPr lang="en-CA" smtClean="0"/>
              <a:t>52</a:t>
            </a:fld>
            <a:endParaRPr lang="en-CA"/>
          </a:p>
        </p:txBody>
      </p:sp>
    </p:spTree>
    <p:extLst>
      <p:ext uri="{BB962C8B-B14F-4D97-AF65-F5344CB8AC3E}">
        <p14:creationId xmlns:p14="http://schemas.microsoft.com/office/powerpoint/2010/main" val="2242176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1223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3"/>
          <p:cNvSpPr>
            <a:spLocks noGrp="1"/>
          </p:cNvSpPr>
          <p:nvPr>
            <p:ph type="dt" sz="half" idx="10"/>
          </p:nvPr>
        </p:nvSpPr>
        <p:spPr bwMode="auto"/>
        <p:txBody>
          <a:bodyPr/>
          <a:lstStyle/>
          <a:p>
            <a:pPr>
              <a:defRPr/>
            </a:pPr>
            <a:fld id="{1B35621F-9F4E-46F0-B0C6-7123B0A00B3C}" type="datetime1">
              <a:rPr lang="en-US"/>
              <a:t>2/17/2022</a:t>
            </a:fld>
            <a:endParaRPr lang="en-US"/>
          </a:p>
        </p:txBody>
      </p:sp>
      <p:sp>
        <p:nvSpPr>
          <p:cNvPr id="7" name="Footer Placeholder 4"/>
          <p:cNvSpPr>
            <a:spLocks noGrp="1"/>
          </p:cNvSpPr>
          <p:nvPr>
            <p:ph type="ftr" sz="quarter" idx="11"/>
          </p:nvPr>
        </p:nvSpPr>
        <p:spPr bwMode="auto"/>
        <p:txBody>
          <a:bodyPr/>
          <a:lstStyle/>
          <a:p>
            <a:pPr>
              <a:defRPr/>
            </a:pPr>
            <a:endParaRPr lang="en-US"/>
          </a:p>
        </p:txBody>
      </p:sp>
      <p:sp>
        <p:nvSpPr>
          <p:cNvPr id="8" name="Slide Number Placeholder 5"/>
          <p:cNvSpPr>
            <a:spLocks noGrp="1"/>
          </p:cNvSpPr>
          <p:nvPr>
            <p:ph type="sldNum" sz="quarter" idx="12"/>
          </p:nvPr>
        </p:nvSpPr>
        <p:spPr bwMode="auto"/>
        <p:txBody>
          <a:bodyPr/>
          <a:lstStyle/>
          <a:p>
            <a:pPr>
              <a:defRPr/>
            </a:pPr>
            <a:fld id="{3F713168-E3CA-6341-8D8C-5DBDC4045243}"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vertTx" preserve="1" userDrawn="1">
  <p:cSld name="Title and Vertical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p>
        </p:txBody>
      </p:sp>
      <p:sp>
        <p:nvSpPr>
          <p:cNvPr id="5" name="Vertical Text Placeholder 2"/>
          <p:cNvSpPr>
            <a:spLocks noGrp="1"/>
          </p:cNvSpPr>
          <p:nvPr>
            <p:ph type="body" orient="vert" idx="1"/>
          </p:nvPr>
        </p:nvSpPr>
        <p:spPr bwMode="auto"/>
        <p:txBody>
          <a:bodyPr vert="eaVert"/>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6" name="Date Placeholder 3"/>
          <p:cNvSpPr>
            <a:spLocks noGrp="1"/>
          </p:cNvSpPr>
          <p:nvPr>
            <p:ph type="dt" sz="half" idx="10"/>
          </p:nvPr>
        </p:nvSpPr>
        <p:spPr bwMode="auto"/>
        <p:txBody>
          <a:bodyPr/>
          <a:lstStyle/>
          <a:p>
            <a:pPr>
              <a:defRPr/>
            </a:pPr>
            <a:fld id="{926216CB-8D27-4442-ADDB-C16E5DCBD0BB}" type="datetime1">
              <a:rPr lang="en-US"/>
              <a:t>2/17/2022</a:t>
            </a:fld>
            <a:endParaRPr lang="en-US"/>
          </a:p>
        </p:txBody>
      </p:sp>
      <p:sp>
        <p:nvSpPr>
          <p:cNvPr id="7" name="Footer Placeholder 4"/>
          <p:cNvSpPr>
            <a:spLocks noGrp="1"/>
          </p:cNvSpPr>
          <p:nvPr>
            <p:ph type="ftr" sz="quarter" idx="11"/>
          </p:nvPr>
        </p:nvSpPr>
        <p:spPr bwMode="auto"/>
        <p:txBody>
          <a:bodyPr/>
          <a:lstStyle/>
          <a:p>
            <a:pPr>
              <a:defRPr/>
            </a:pPr>
            <a:endParaRPr lang="en-US"/>
          </a:p>
        </p:txBody>
      </p:sp>
      <p:sp>
        <p:nvSpPr>
          <p:cNvPr id="8" name="Slide Number Placeholder 5"/>
          <p:cNvSpPr>
            <a:spLocks noGrp="1"/>
          </p:cNvSpPr>
          <p:nvPr>
            <p:ph type="sldNum" sz="quarter" idx="12"/>
          </p:nvPr>
        </p:nvSpPr>
        <p:spPr bwMode="auto"/>
        <p:txBody>
          <a:bodyPr/>
          <a:lstStyle/>
          <a:p>
            <a:pPr>
              <a:defRPr/>
            </a:pPr>
            <a:fld id="{3F713168-E3CA-6341-8D8C-5DBDC4045243}"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vertTitleAndTx" preserve="1" userDrawn="1">
  <p:cSld name="Vertical Title and Text">
    <p:spTree>
      <p:nvGrpSpPr>
        <p:cNvPr id="1" name=""/>
        <p:cNvGrpSpPr/>
        <p:nvPr/>
      </p:nvGrpSpPr>
      <p:grpSpPr bwMode="auto">
        <a:xfrm>
          <a:off x="0" y="0"/>
          <a:ext cx="0" cy="0"/>
          <a:chOff x="0" y="0"/>
          <a:chExt cx="0" cy="0"/>
        </a:xfrm>
      </p:grpSpPr>
      <p:sp>
        <p:nvSpPr>
          <p:cNvPr id="4" name="Vertical Title 1"/>
          <p:cNvSpPr>
            <a:spLocks noGrp="1"/>
          </p:cNvSpPr>
          <p:nvPr>
            <p:ph type="title" orient="vert"/>
          </p:nvPr>
        </p:nvSpPr>
        <p:spPr bwMode="auto">
          <a:xfrm>
            <a:off x="8724900" y="365125"/>
            <a:ext cx="2628900" cy="5811838"/>
          </a:xfrm>
        </p:spPr>
        <p:txBody>
          <a:bodyPr vert="eaVert"/>
          <a:lstStyle/>
          <a:p>
            <a:pPr>
              <a:defRPr/>
            </a:pPr>
            <a:r>
              <a:rPr lang="en-US"/>
              <a:t>Click to edit Master title style</a:t>
            </a:r>
          </a:p>
        </p:txBody>
      </p:sp>
      <p:sp>
        <p:nvSpPr>
          <p:cNvPr id="5" name="Vertical Text Placeholder 2"/>
          <p:cNvSpPr>
            <a:spLocks noGrp="1"/>
          </p:cNvSpPr>
          <p:nvPr>
            <p:ph type="body" orient="vert" idx="1"/>
          </p:nvPr>
        </p:nvSpPr>
        <p:spPr bwMode="auto">
          <a:xfrm>
            <a:off x="838200" y="365125"/>
            <a:ext cx="7734300" cy="5811838"/>
          </a:xfrm>
        </p:spPr>
        <p:txBody>
          <a:bodyPr vert="eaVert"/>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6" name="Date Placeholder 3"/>
          <p:cNvSpPr>
            <a:spLocks noGrp="1"/>
          </p:cNvSpPr>
          <p:nvPr>
            <p:ph type="dt" sz="half" idx="10"/>
          </p:nvPr>
        </p:nvSpPr>
        <p:spPr bwMode="auto"/>
        <p:txBody>
          <a:bodyPr/>
          <a:lstStyle/>
          <a:p>
            <a:pPr>
              <a:defRPr/>
            </a:pPr>
            <a:fld id="{56733DC1-73E8-4801-84CE-FDE0D5FA9E60}" type="datetime1">
              <a:rPr lang="en-US"/>
              <a:t>2/17/2022</a:t>
            </a:fld>
            <a:endParaRPr lang="en-US"/>
          </a:p>
        </p:txBody>
      </p:sp>
      <p:sp>
        <p:nvSpPr>
          <p:cNvPr id="7" name="Footer Placeholder 4"/>
          <p:cNvSpPr>
            <a:spLocks noGrp="1"/>
          </p:cNvSpPr>
          <p:nvPr>
            <p:ph type="ftr" sz="quarter" idx="11"/>
          </p:nvPr>
        </p:nvSpPr>
        <p:spPr bwMode="auto"/>
        <p:txBody>
          <a:bodyPr/>
          <a:lstStyle/>
          <a:p>
            <a:pPr>
              <a:defRPr/>
            </a:pPr>
            <a:endParaRPr lang="en-US"/>
          </a:p>
        </p:txBody>
      </p:sp>
      <p:sp>
        <p:nvSpPr>
          <p:cNvPr id="8" name="Slide Number Placeholder 5"/>
          <p:cNvSpPr>
            <a:spLocks noGrp="1"/>
          </p:cNvSpPr>
          <p:nvPr>
            <p:ph type="sldNum" sz="quarter" idx="12"/>
          </p:nvPr>
        </p:nvSpPr>
        <p:spPr bwMode="auto"/>
        <p:txBody>
          <a:bodyPr/>
          <a:lstStyle/>
          <a:p>
            <a:pPr>
              <a:defRPr/>
            </a:pPr>
            <a:fld id="{3F713168-E3CA-6341-8D8C-5DBDC4045243}" type="slidenum">
              <a:rPr lang="en-US"/>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Title and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p>
        </p:txBody>
      </p:sp>
      <p:sp>
        <p:nvSpPr>
          <p:cNvPr id="5" name="Content Placeholder 2"/>
          <p:cNvSpPr>
            <a:spLocks noGrp="1"/>
          </p:cNvSpPr>
          <p:nvPr>
            <p:ph idx="1"/>
          </p:nvPr>
        </p:nvSpPr>
        <p:spPr bwMode="auto"/>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6" name="Date Placeholder 3"/>
          <p:cNvSpPr>
            <a:spLocks noGrp="1"/>
          </p:cNvSpPr>
          <p:nvPr>
            <p:ph type="dt" sz="half" idx="10"/>
          </p:nvPr>
        </p:nvSpPr>
        <p:spPr bwMode="auto"/>
        <p:txBody>
          <a:bodyPr/>
          <a:lstStyle/>
          <a:p>
            <a:pPr>
              <a:defRPr/>
            </a:pPr>
            <a:fld id="{432F3F1A-E431-48BC-A046-B507C1C9FDBD}" type="datetime1">
              <a:rPr lang="en-US"/>
              <a:t>2/17/2022</a:t>
            </a:fld>
            <a:endParaRPr lang="en-US"/>
          </a:p>
        </p:txBody>
      </p:sp>
      <p:sp>
        <p:nvSpPr>
          <p:cNvPr id="7" name="Footer Placeholder 4"/>
          <p:cNvSpPr>
            <a:spLocks noGrp="1"/>
          </p:cNvSpPr>
          <p:nvPr>
            <p:ph type="ftr" sz="quarter" idx="11"/>
          </p:nvPr>
        </p:nvSpPr>
        <p:spPr bwMode="auto"/>
        <p:txBody>
          <a:bodyPr/>
          <a:lstStyle/>
          <a:p>
            <a:pPr>
              <a:defRPr/>
            </a:pPr>
            <a:endParaRPr lang="en-US"/>
          </a:p>
        </p:txBody>
      </p:sp>
      <p:sp>
        <p:nvSpPr>
          <p:cNvPr id="8" name="Slide Number Placeholder 5"/>
          <p:cNvSpPr>
            <a:spLocks noGrp="1"/>
          </p:cNvSpPr>
          <p:nvPr>
            <p:ph type="sldNum" sz="quarter" idx="12"/>
          </p:nvPr>
        </p:nvSpPr>
        <p:spPr bwMode="auto"/>
        <p:txBody>
          <a:bodyPr/>
          <a:lstStyle/>
          <a:p>
            <a:pPr>
              <a:defRPr/>
            </a:pPr>
            <a:fld id="{3F713168-E3CA-6341-8D8C-5DBDC4045243}" type="slidenum">
              <a:rPr lang="en-US"/>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secHead" preserve="1" userDrawn="1">
  <p:cSld name="Section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31850" y="1709738"/>
            <a:ext cx="10515600" cy="2852737"/>
          </a:xfrm>
        </p:spPr>
        <p:txBody>
          <a:bodyPr anchor="b"/>
          <a:lstStyle>
            <a:lvl1pPr>
              <a:defRPr sz="6000"/>
            </a:lvl1pPr>
          </a:lstStyle>
          <a:p>
            <a:pPr>
              <a:defRPr/>
            </a:pPr>
            <a:r>
              <a:rPr lang="en-US"/>
              <a:t>Click to edit Master title style</a:t>
            </a:r>
          </a:p>
        </p:txBody>
      </p:sp>
      <p:sp>
        <p:nvSpPr>
          <p:cNvPr id="5" name="Text Placeholder 2"/>
          <p:cNvSpPr>
            <a:spLocks noGrp="1"/>
          </p:cNvSpPr>
          <p:nvPr>
            <p:ph type="body" idx="1"/>
          </p:nvPr>
        </p:nvSpPr>
        <p:spPr bwMode="auto">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endParaRPr/>
          </a:p>
        </p:txBody>
      </p:sp>
      <p:sp>
        <p:nvSpPr>
          <p:cNvPr id="6" name="Date Placeholder 3"/>
          <p:cNvSpPr>
            <a:spLocks noGrp="1"/>
          </p:cNvSpPr>
          <p:nvPr>
            <p:ph type="dt" sz="half" idx="10"/>
          </p:nvPr>
        </p:nvSpPr>
        <p:spPr bwMode="auto"/>
        <p:txBody>
          <a:bodyPr/>
          <a:lstStyle/>
          <a:p>
            <a:pPr>
              <a:defRPr/>
            </a:pPr>
            <a:fld id="{2BE1BEDE-A325-4F0A-BEFD-19E0A1E9263E}" type="datetime1">
              <a:rPr lang="en-US"/>
              <a:t>2/17/2022</a:t>
            </a:fld>
            <a:endParaRPr lang="en-US"/>
          </a:p>
        </p:txBody>
      </p:sp>
      <p:sp>
        <p:nvSpPr>
          <p:cNvPr id="7" name="Footer Placeholder 4"/>
          <p:cNvSpPr>
            <a:spLocks noGrp="1"/>
          </p:cNvSpPr>
          <p:nvPr>
            <p:ph type="ftr" sz="quarter" idx="11"/>
          </p:nvPr>
        </p:nvSpPr>
        <p:spPr bwMode="auto"/>
        <p:txBody>
          <a:bodyPr/>
          <a:lstStyle/>
          <a:p>
            <a:pPr>
              <a:defRPr/>
            </a:pPr>
            <a:endParaRPr lang="en-US"/>
          </a:p>
        </p:txBody>
      </p:sp>
      <p:sp>
        <p:nvSpPr>
          <p:cNvPr id="8" name="Slide Number Placeholder 5"/>
          <p:cNvSpPr>
            <a:spLocks noGrp="1"/>
          </p:cNvSpPr>
          <p:nvPr>
            <p:ph type="sldNum" sz="quarter" idx="12"/>
          </p:nvPr>
        </p:nvSpPr>
        <p:spPr bwMode="auto"/>
        <p:txBody>
          <a:bodyPr/>
          <a:lstStyle/>
          <a:p>
            <a:pPr>
              <a:defRPr/>
            </a:pPr>
            <a:fld id="{3F713168-E3CA-6341-8D8C-5DBDC4045243}"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woObj" preserve="1" userDrawn="1">
  <p:cSld name="Two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p>
        </p:txBody>
      </p:sp>
      <p:sp>
        <p:nvSpPr>
          <p:cNvPr id="5" name="Content Placeholder 2"/>
          <p:cNvSpPr>
            <a:spLocks noGrp="1"/>
          </p:cNvSpPr>
          <p:nvPr>
            <p:ph sz="half" idx="1"/>
          </p:nvPr>
        </p:nvSpPr>
        <p:spPr bwMode="auto">
          <a:xfrm>
            <a:off x="838200" y="1825625"/>
            <a:ext cx="5181600" cy="435133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6" name="Content Placeholder 3"/>
          <p:cNvSpPr>
            <a:spLocks noGrp="1"/>
          </p:cNvSpPr>
          <p:nvPr>
            <p:ph sz="half" idx="2"/>
          </p:nvPr>
        </p:nvSpPr>
        <p:spPr bwMode="auto">
          <a:xfrm>
            <a:off x="6172200" y="1825625"/>
            <a:ext cx="5181600" cy="435133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7" name="Date Placeholder 4"/>
          <p:cNvSpPr>
            <a:spLocks noGrp="1"/>
          </p:cNvSpPr>
          <p:nvPr>
            <p:ph type="dt" sz="half" idx="10"/>
          </p:nvPr>
        </p:nvSpPr>
        <p:spPr bwMode="auto"/>
        <p:txBody>
          <a:bodyPr/>
          <a:lstStyle/>
          <a:p>
            <a:pPr>
              <a:defRPr/>
            </a:pPr>
            <a:fld id="{E57A1929-A94D-45D1-95E8-22C1C26FB214}" type="datetime1">
              <a:rPr lang="en-US"/>
              <a:t>2/17/2022</a:t>
            </a:fld>
            <a:endParaRPr lang="en-US"/>
          </a:p>
        </p:txBody>
      </p:sp>
      <p:sp>
        <p:nvSpPr>
          <p:cNvPr id="8" name="Footer Placeholder 5"/>
          <p:cNvSpPr>
            <a:spLocks noGrp="1"/>
          </p:cNvSpPr>
          <p:nvPr>
            <p:ph type="ftr" sz="quarter" idx="11"/>
          </p:nvPr>
        </p:nvSpPr>
        <p:spPr bwMode="auto"/>
        <p:txBody>
          <a:bodyPr/>
          <a:lstStyle/>
          <a:p>
            <a:pPr>
              <a:defRPr/>
            </a:pPr>
            <a:endParaRPr lang="en-US"/>
          </a:p>
        </p:txBody>
      </p:sp>
      <p:sp>
        <p:nvSpPr>
          <p:cNvPr id="9" name="Slide Number Placeholder 6"/>
          <p:cNvSpPr>
            <a:spLocks noGrp="1"/>
          </p:cNvSpPr>
          <p:nvPr>
            <p:ph type="sldNum" sz="quarter" idx="12"/>
          </p:nvPr>
        </p:nvSpPr>
        <p:spPr bwMode="auto"/>
        <p:txBody>
          <a:bodyPr/>
          <a:lstStyle/>
          <a:p>
            <a:pPr>
              <a:defRPr/>
            </a:pPr>
            <a:fld id="{3F713168-E3CA-6341-8D8C-5DBDC4045243}"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woTxTwoObj" preserve="1" userDrawn="1">
  <p:cSld name="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39788" y="365125"/>
            <a:ext cx="10515600" cy="13255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endParaRPr/>
          </a:p>
        </p:txBody>
      </p:sp>
      <p:sp>
        <p:nvSpPr>
          <p:cNvPr id="6" name="Content Placeholder 3"/>
          <p:cNvSpPr>
            <a:spLocks noGrp="1"/>
          </p:cNvSpPr>
          <p:nvPr>
            <p:ph sz="half" idx="2"/>
          </p:nvPr>
        </p:nvSpPr>
        <p:spPr bwMode="auto">
          <a:xfrm>
            <a:off x="839788" y="2505074"/>
            <a:ext cx="5157787" cy="368458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7" name="Text Placeholder 4"/>
          <p:cNvSpPr>
            <a:spLocks noGrp="1"/>
          </p:cNvSpPr>
          <p:nvPr>
            <p:ph type="body" sz="quarter" idx="3"/>
          </p:nvPr>
        </p:nvSpPr>
        <p:spPr bwMode="auto">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endParaRPr/>
          </a:p>
        </p:txBody>
      </p:sp>
      <p:sp>
        <p:nvSpPr>
          <p:cNvPr id="8" name="Content Placeholder 5"/>
          <p:cNvSpPr>
            <a:spLocks noGrp="1"/>
          </p:cNvSpPr>
          <p:nvPr>
            <p:ph sz="quarter" idx="4"/>
          </p:nvPr>
        </p:nvSpPr>
        <p:spPr bwMode="auto">
          <a:xfrm>
            <a:off x="6172200" y="2505074"/>
            <a:ext cx="5183188" cy="368458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9" name="Date Placeholder 6"/>
          <p:cNvSpPr>
            <a:spLocks noGrp="1"/>
          </p:cNvSpPr>
          <p:nvPr>
            <p:ph type="dt" sz="half" idx="10"/>
          </p:nvPr>
        </p:nvSpPr>
        <p:spPr bwMode="auto"/>
        <p:txBody>
          <a:bodyPr/>
          <a:lstStyle/>
          <a:p>
            <a:pPr>
              <a:defRPr/>
            </a:pPr>
            <a:fld id="{BCDDD1AA-997C-4872-9C0A-FBCEC25FDD9D}" type="datetime1">
              <a:rPr lang="en-US"/>
              <a:t>2/17/2022</a:t>
            </a:fld>
            <a:endParaRPr lang="en-US"/>
          </a:p>
        </p:txBody>
      </p:sp>
      <p:sp>
        <p:nvSpPr>
          <p:cNvPr id="10" name="Footer Placeholder 7"/>
          <p:cNvSpPr>
            <a:spLocks noGrp="1"/>
          </p:cNvSpPr>
          <p:nvPr>
            <p:ph type="ftr" sz="quarter" idx="11"/>
          </p:nvPr>
        </p:nvSpPr>
        <p:spPr bwMode="auto"/>
        <p:txBody>
          <a:bodyPr/>
          <a:lstStyle/>
          <a:p>
            <a:pPr>
              <a:defRPr/>
            </a:pPr>
            <a:endParaRPr lang="en-US"/>
          </a:p>
        </p:txBody>
      </p:sp>
      <p:sp>
        <p:nvSpPr>
          <p:cNvPr id="11" name="Slide Number Placeholder 8"/>
          <p:cNvSpPr>
            <a:spLocks noGrp="1"/>
          </p:cNvSpPr>
          <p:nvPr>
            <p:ph type="sldNum" sz="quarter" idx="12"/>
          </p:nvPr>
        </p:nvSpPr>
        <p:spPr bwMode="auto"/>
        <p:txBody>
          <a:bodyPr/>
          <a:lstStyle/>
          <a:p>
            <a:pPr>
              <a:defRPr/>
            </a:pPr>
            <a:fld id="{3F713168-E3CA-6341-8D8C-5DBDC4045243}"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itleOnly" preserve="1" userDrawn="1">
  <p:cSld name="Title Only">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p>
        </p:txBody>
      </p:sp>
      <p:sp>
        <p:nvSpPr>
          <p:cNvPr id="5" name="Date Placeholder 2"/>
          <p:cNvSpPr>
            <a:spLocks noGrp="1"/>
          </p:cNvSpPr>
          <p:nvPr>
            <p:ph type="dt" sz="half" idx="10"/>
          </p:nvPr>
        </p:nvSpPr>
        <p:spPr bwMode="auto"/>
        <p:txBody>
          <a:bodyPr/>
          <a:lstStyle/>
          <a:p>
            <a:pPr>
              <a:defRPr/>
            </a:pPr>
            <a:fld id="{752BB56F-6488-445C-9848-1A012653F2A0}" type="datetime1">
              <a:rPr lang="en-US"/>
              <a:t>2/17/2022</a:t>
            </a:fld>
            <a:endParaRPr lang="en-US"/>
          </a:p>
        </p:txBody>
      </p:sp>
      <p:sp>
        <p:nvSpPr>
          <p:cNvPr id="6" name="Footer Placeholder 3"/>
          <p:cNvSpPr>
            <a:spLocks noGrp="1"/>
          </p:cNvSpPr>
          <p:nvPr>
            <p:ph type="ftr" sz="quarter" idx="11"/>
          </p:nvPr>
        </p:nvSpPr>
        <p:spPr bwMode="auto"/>
        <p:txBody>
          <a:bodyPr/>
          <a:lstStyle/>
          <a:p>
            <a:pPr>
              <a:defRPr/>
            </a:pPr>
            <a:endParaRPr lang="en-US"/>
          </a:p>
        </p:txBody>
      </p:sp>
      <p:sp>
        <p:nvSpPr>
          <p:cNvPr id="7" name="Slide Number Placeholder 4"/>
          <p:cNvSpPr>
            <a:spLocks noGrp="1"/>
          </p:cNvSpPr>
          <p:nvPr>
            <p:ph type="sldNum" sz="quarter" idx="12"/>
          </p:nvPr>
        </p:nvSpPr>
        <p:spPr bwMode="auto"/>
        <p:txBody>
          <a:bodyPr/>
          <a:lstStyle/>
          <a:p>
            <a:pPr>
              <a:defRPr/>
            </a:pPr>
            <a:fld id="{3F713168-E3CA-6341-8D8C-5DBDC4045243}"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blank" preserve="1" userDrawn="1">
  <p:cSld name="Blank">
    <p:spTree>
      <p:nvGrpSpPr>
        <p:cNvPr id="1" name=""/>
        <p:cNvGrpSpPr/>
        <p:nvPr/>
      </p:nvGrpSpPr>
      <p:grpSpPr bwMode="auto">
        <a:xfrm>
          <a:off x="0" y="0"/>
          <a:ext cx="0" cy="0"/>
          <a:chOff x="0" y="0"/>
          <a:chExt cx="0" cy="0"/>
        </a:xfrm>
      </p:grpSpPr>
      <p:sp>
        <p:nvSpPr>
          <p:cNvPr id="4" name="Date Placeholder 1"/>
          <p:cNvSpPr>
            <a:spLocks noGrp="1"/>
          </p:cNvSpPr>
          <p:nvPr>
            <p:ph type="dt" sz="half" idx="10"/>
          </p:nvPr>
        </p:nvSpPr>
        <p:spPr bwMode="auto"/>
        <p:txBody>
          <a:bodyPr/>
          <a:lstStyle/>
          <a:p>
            <a:pPr>
              <a:defRPr/>
            </a:pPr>
            <a:fld id="{DEE095D9-3CEB-448C-AA56-57DB7BCEB89E}" type="datetime1">
              <a:rPr lang="en-US"/>
              <a:t>2/17/2022</a:t>
            </a:fld>
            <a:endParaRPr lang="en-US"/>
          </a:p>
        </p:txBody>
      </p:sp>
      <p:sp>
        <p:nvSpPr>
          <p:cNvPr id="5" name="Footer Placeholder 2"/>
          <p:cNvSpPr>
            <a:spLocks noGrp="1"/>
          </p:cNvSpPr>
          <p:nvPr>
            <p:ph type="ftr" sz="quarter" idx="11"/>
          </p:nvPr>
        </p:nvSpPr>
        <p:spPr bwMode="auto"/>
        <p:txBody>
          <a:bodyPr/>
          <a:lstStyle/>
          <a:p>
            <a:pPr>
              <a:defRPr/>
            </a:pPr>
            <a:endParaRPr lang="en-US"/>
          </a:p>
        </p:txBody>
      </p:sp>
      <p:sp>
        <p:nvSpPr>
          <p:cNvPr id="6" name="Slide Number Placeholder 3"/>
          <p:cNvSpPr>
            <a:spLocks noGrp="1"/>
          </p:cNvSpPr>
          <p:nvPr>
            <p:ph type="sldNum" sz="quarter" idx="12"/>
          </p:nvPr>
        </p:nvSpPr>
        <p:spPr bwMode="auto"/>
        <p:txBody>
          <a:bodyPr/>
          <a:lstStyle/>
          <a:p>
            <a:pPr>
              <a:defRPr/>
            </a:pPr>
            <a:fld id="{3F713168-E3CA-6341-8D8C-5DBDC4045243}"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objTx" preserve="1" userDrawn="1">
  <p:cSld name="Content with Capti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39788" y="457200"/>
            <a:ext cx="3932237" cy="1600200"/>
          </a:xfrm>
        </p:spPr>
        <p:txBody>
          <a:bodyPr anchor="b"/>
          <a:lstStyle>
            <a:lvl1pPr>
              <a:defRPr sz="3200"/>
            </a:lvl1pPr>
          </a:lstStyle>
          <a:p>
            <a:pPr>
              <a:defRPr/>
            </a:pPr>
            <a:r>
              <a:rPr lang="en-US"/>
              <a:t>Click to edit Master title style</a:t>
            </a:r>
          </a:p>
        </p:txBody>
      </p:sp>
      <p:sp>
        <p:nvSpPr>
          <p:cNvPr id="5" name="Content Placeholder 2"/>
          <p:cNvSpPr>
            <a:spLocks noGrp="1"/>
          </p:cNvSpPr>
          <p:nvPr>
            <p:ph idx="1"/>
          </p:nvPr>
        </p:nvSpPr>
        <p:spPr bwMode="auto">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6" name="Text Placehold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en-US"/>
              <a:t>Click to edit Master text styles</a:t>
            </a:r>
            <a:endParaRPr/>
          </a:p>
        </p:txBody>
      </p:sp>
      <p:sp>
        <p:nvSpPr>
          <p:cNvPr id="7" name="Date Placeholder 4"/>
          <p:cNvSpPr>
            <a:spLocks noGrp="1"/>
          </p:cNvSpPr>
          <p:nvPr>
            <p:ph type="dt" sz="half" idx="10"/>
          </p:nvPr>
        </p:nvSpPr>
        <p:spPr bwMode="auto"/>
        <p:txBody>
          <a:bodyPr/>
          <a:lstStyle/>
          <a:p>
            <a:pPr>
              <a:defRPr/>
            </a:pPr>
            <a:fld id="{05EF46AE-C775-451A-9DED-B2FE5B85D04E}" type="datetime1">
              <a:rPr lang="en-US"/>
              <a:t>2/17/2022</a:t>
            </a:fld>
            <a:endParaRPr lang="en-US"/>
          </a:p>
        </p:txBody>
      </p:sp>
      <p:sp>
        <p:nvSpPr>
          <p:cNvPr id="8" name="Footer Placeholder 5"/>
          <p:cNvSpPr>
            <a:spLocks noGrp="1"/>
          </p:cNvSpPr>
          <p:nvPr>
            <p:ph type="ftr" sz="quarter" idx="11"/>
          </p:nvPr>
        </p:nvSpPr>
        <p:spPr bwMode="auto"/>
        <p:txBody>
          <a:bodyPr/>
          <a:lstStyle/>
          <a:p>
            <a:pPr>
              <a:defRPr/>
            </a:pPr>
            <a:endParaRPr lang="en-US"/>
          </a:p>
        </p:txBody>
      </p:sp>
      <p:sp>
        <p:nvSpPr>
          <p:cNvPr id="9" name="Slide Number Placeholder 6"/>
          <p:cNvSpPr>
            <a:spLocks noGrp="1"/>
          </p:cNvSpPr>
          <p:nvPr>
            <p:ph type="sldNum" sz="quarter" idx="12"/>
          </p:nvPr>
        </p:nvSpPr>
        <p:spPr bwMode="auto"/>
        <p:txBody>
          <a:bodyPr/>
          <a:lstStyle/>
          <a:p>
            <a:pPr>
              <a:defRPr/>
            </a:pPr>
            <a:fld id="{3F713168-E3CA-6341-8D8C-5DBDC4045243}"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picTx" preserve="1" userDrawn="1">
  <p:cSld name="Picture with Capti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839788" y="457200"/>
            <a:ext cx="3932237" cy="1600200"/>
          </a:xfrm>
        </p:spPr>
        <p:txBody>
          <a:bodyPr anchor="b"/>
          <a:lstStyle>
            <a:lvl1pPr>
              <a:defRPr sz="3200"/>
            </a:lvl1pPr>
          </a:lstStyle>
          <a:p>
            <a:pPr>
              <a:defRPr/>
            </a:pPr>
            <a:r>
              <a:rPr lang="en-US"/>
              <a:t>Click to edit Master title style</a:t>
            </a:r>
          </a:p>
        </p:txBody>
      </p:sp>
      <p:sp>
        <p:nvSpPr>
          <p:cNvPr id="5" name="Picture Placeholder 2"/>
          <p:cNvSpPr>
            <a:spLocks noGrp="1" noChangeAspect="1"/>
          </p:cNvSpPr>
          <p:nvPr>
            <p:ph type="pic" idx="1"/>
          </p:nvPr>
        </p:nvSpPr>
        <p:spPr bwMode="auto">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r>
              <a:rPr lang="en-US"/>
              <a:t>Click icon to add picture</a:t>
            </a:r>
          </a:p>
        </p:txBody>
      </p:sp>
      <p:sp>
        <p:nvSpPr>
          <p:cNvPr id="6" name="Text Placehold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en-US"/>
              <a:t>Click to edit Master text styles</a:t>
            </a:r>
            <a:endParaRPr/>
          </a:p>
        </p:txBody>
      </p:sp>
      <p:sp>
        <p:nvSpPr>
          <p:cNvPr id="7" name="Date Placeholder 4"/>
          <p:cNvSpPr>
            <a:spLocks noGrp="1"/>
          </p:cNvSpPr>
          <p:nvPr>
            <p:ph type="dt" sz="half" idx="10"/>
          </p:nvPr>
        </p:nvSpPr>
        <p:spPr bwMode="auto"/>
        <p:txBody>
          <a:bodyPr/>
          <a:lstStyle/>
          <a:p>
            <a:pPr>
              <a:defRPr/>
            </a:pPr>
            <a:fld id="{854FD718-0118-42F3-99C8-EB1626848F04}" type="datetime1">
              <a:rPr lang="en-US"/>
              <a:t>2/17/2022</a:t>
            </a:fld>
            <a:endParaRPr lang="en-US"/>
          </a:p>
        </p:txBody>
      </p:sp>
      <p:sp>
        <p:nvSpPr>
          <p:cNvPr id="8" name="Footer Placeholder 5"/>
          <p:cNvSpPr>
            <a:spLocks noGrp="1"/>
          </p:cNvSpPr>
          <p:nvPr>
            <p:ph type="ftr" sz="quarter" idx="11"/>
          </p:nvPr>
        </p:nvSpPr>
        <p:spPr bwMode="auto"/>
        <p:txBody>
          <a:bodyPr/>
          <a:lstStyle/>
          <a:p>
            <a:pPr>
              <a:defRPr/>
            </a:pPr>
            <a:endParaRPr lang="en-US"/>
          </a:p>
        </p:txBody>
      </p:sp>
      <p:sp>
        <p:nvSpPr>
          <p:cNvPr id="9" name="Slide Number Placeholder 6"/>
          <p:cNvSpPr>
            <a:spLocks noGrp="1"/>
          </p:cNvSpPr>
          <p:nvPr>
            <p:ph type="sldNum" sz="quarter" idx="12"/>
          </p:nvPr>
        </p:nvSpPr>
        <p:spPr bwMode="auto"/>
        <p:txBody>
          <a:bodyPr/>
          <a:lstStyle/>
          <a:p>
            <a:pPr>
              <a:defRPr/>
            </a:pPr>
            <a:fld id="{3F713168-E3CA-6341-8D8C-5DBDC4045243}"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en-US"/>
              <a:t>Click to edit Master title style</a:t>
            </a:r>
          </a:p>
        </p:txBody>
      </p:sp>
      <p:sp>
        <p:nvSpPr>
          <p:cNvPr id="5" name="Text Placehold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6" name="Date Placehold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5BC3E8A-F751-456D-9353-8354F9A2E31E}" type="datetime1">
              <a:rPr lang="en-US"/>
              <a:t>2/17/2022</a:t>
            </a:fld>
            <a:endParaRPr lang="en-US"/>
          </a:p>
        </p:txBody>
      </p:sp>
      <p:sp>
        <p:nvSpPr>
          <p:cNvPr id="7" name="Footer Placehold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8" name="Slide Number Placehold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F713168-E3CA-6341-8D8C-5DBDC4045243}" type="slidenum">
              <a:rPr lang="en-US"/>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mailto:maria.willan@iccs-isac.org"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mailto:michal.dziong@iccs-isac.org" TargetMode="External"/><Relationship Id="rId5" Type="http://schemas.openxmlformats.org/officeDocument/2006/relationships/image" Target="../media/image25.jp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bwMode="auto">
        <a:xfrm>
          <a:off x="0" y="0"/>
          <a:ext cx="0" cy="0"/>
          <a:chOff x="0" y="0"/>
          <a:chExt cx="0" cy="0"/>
        </a:xfrm>
      </p:grpSpPr>
      <p:sp>
        <p:nvSpPr>
          <p:cNvPr id="4" name="Rectangle: Rounded Corners 11"/>
          <p:cNvSpPr/>
          <p:nvPr/>
        </p:nvSpPr>
        <p:spPr bwMode="auto">
          <a:xfrm>
            <a:off x="1812428" y="1052736"/>
            <a:ext cx="4319542" cy="4251833"/>
          </a:xfrm>
          <a:prstGeom prst="ellipse">
            <a:avLst/>
          </a:prstGeom>
          <a:solidFill>
            <a:schemeClr val="accent2"/>
          </a:solidFill>
          <a:ln w="174625" cmpd="thinThick">
            <a:solidFill>
              <a:srgbClr val="262626"/>
            </a:solidFill>
          </a:ln>
        </p:spPr>
        <p:style>
          <a:lnRef idx="2">
            <a:schemeClr val="accent3">
              <a:shade val="50000"/>
            </a:schemeClr>
          </a:lnRef>
          <a:fillRef idx="1">
            <a:schemeClr val="accent3"/>
          </a:fillRef>
          <a:effectRef idx="0">
            <a:schemeClr val="accent3"/>
          </a:effectRef>
          <a:fontRef idx="minor">
            <a:schemeClr val="lt1"/>
          </a:fontRef>
        </p:style>
        <p:txBody>
          <a:bodyPr vertOverflow="overflow" horzOverflow="clip" vert="horz" wrap="square" lIns="91440" tIns="45720" rIns="91440" bIns="45720" numCol="1" spcCol="0" rtlCol="0" fromWordArt="0" anchor="ctr" anchorCtr="0" forceAA="0" compatLnSpc="0">
            <a:normAutofit fontScale="95000" lnSpcReduction="1000"/>
          </a:bodyPr>
          <a:lstStyle/>
          <a:p>
            <a:pPr algn="ctr" defTabSz="914400">
              <a:lnSpc>
                <a:spcPct val="90000"/>
              </a:lnSpc>
              <a:spcBef>
                <a:spcPts val="0"/>
              </a:spcBef>
              <a:spcAft>
                <a:spcPts val="600"/>
              </a:spcAft>
              <a:defRPr/>
            </a:pPr>
            <a:endParaRPr lang="en-US" sz="2400" b="1" dirty="0">
              <a:solidFill>
                <a:srgbClr val="FFFFFF"/>
              </a:solidFill>
              <a:latin typeface="+mj-lt"/>
              <a:ea typeface="+mj-ea"/>
              <a:cs typeface="+mj-cs"/>
            </a:endParaRPr>
          </a:p>
          <a:p>
            <a:pPr algn="ctr" defTabSz="914400">
              <a:lnSpc>
                <a:spcPct val="90000"/>
              </a:lnSpc>
              <a:spcBef>
                <a:spcPts val="0"/>
              </a:spcBef>
              <a:spcAft>
                <a:spcPts val="600"/>
              </a:spcAft>
              <a:defRPr/>
            </a:pPr>
            <a:r>
              <a:rPr lang="en-US" sz="3200" b="1" dirty="0">
                <a:solidFill>
                  <a:srgbClr val="FFFFFF"/>
                </a:solidFill>
                <a:latin typeface="+mj-lt"/>
                <a:ea typeface="+mj-ea"/>
                <a:cs typeface="+mj-cs"/>
              </a:rPr>
              <a:t>A Practical Introduction to AI for Senior Leaders  </a:t>
            </a:r>
            <a:endParaRPr dirty="0"/>
          </a:p>
          <a:p>
            <a:pPr algn="ctr" defTabSz="914400">
              <a:lnSpc>
                <a:spcPct val="90000"/>
              </a:lnSpc>
              <a:spcBef>
                <a:spcPts val="0"/>
              </a:spcBef>
              <a:spcAft>
                <a:spcPts val="600"/>
              </a:spcAft>
              <a:defRPr/>
            </a:pPr>
            <a:r>
              <a:rPr lang="en-US" sz="3200" b="1" dirty="0">
                <a:solidFill>
                  <a:srgbClr val="FFFFFF"/>
                </a:solidFill>
                <a:latin typeface="+mj-lt"/>
                <a:ea typeface="+mj-ea"/>
                <a:cs typeface="+mj-cs"/>
              </a:rPr>
              <a:t>February 16, 2022</a:t>
            </a:r>
          </a:p>
          <a:p>
            <a:pPr algn="ctr" defTabSz="914400">
              <a:lnSpc>
                <a:spcPct val="90000"/>
              </a:lnSpc>
              <a:spcBef>
                <a:spcPts val="0"/>
              </a:spcBef>
              <a:spcAft>
                <a:spcPts val="600"/>
              </a:spcAft>
              <a:defRPr/>
            </a:pPr>
            <a:endParaRPr lang="en-US" sz="1600" dirty="0">
              <a:solidFill>
                <a:srgbClr val="FFFFFF"/>
              </a:solidFill>
              <a:latin typeface="+mj-lt"/>
              <a:ea typeface="+mj-ea"/>
              <a:cs typeface="+mj-cs"/>
            </a:endParaRPr>
          </a:p>
          <a:p>
            <a:pPr algn="ctr" defTabSz="914400">
              <a:lnSpc>
                <a:spcPct val="90000"/>
              </a:lnSpc>
              <a:spcBef>
                <a:spcPts val="0"/>
              </a:spcBef>
              <a:spcAft>
                <a:spcPts val="600"/>
              </a:spcAft>
              <a:defRPr/>
            </a:pPr>
            <a:endParaRPr lang="en-US" sz="1600" dirty="0">
              <a:solidFill>
                <a:srgbClr val="FFFFFF"/>
              </a:solidFill>
              <a:latin typeface="+mj-lt"/>
              <a:ea typeface="+mj-ea"/>
              <a:cs typeface="+mj-cs"/>
            </a:endParaRPr>
          </a:p>
        </p:txBody>
      </p:sp>
      <p:pic>
        <p:nvPicPr>
          <p:cNvPr id="5" name="Picture 9" descr="Text&#10;&#10;Description automatically generated"/>
          <p:cNvPicPr>
            <a:picLocks noChangeAspect="1"/>
          </p:cNvPicPr>
          <p:nvPr/>
        </p:nvPicPr>
        <p:blipFill>
          <a:blip r:embed="rId3"/>
          <a:stretch/>
        </p:blipFill>
        <p:spPr bwMode="auto">
          <a:xfrm>
            <a:off x="5913272" y="5589240"/>
            <a:ext cx="2896999" cy="944530"/>
          </a:xfrm>
          <a:prstGeom prst="rect">
            <a:avLst/>
          </a:prstGeom>
        </p:spPr>
      </p:pic>
      <p:sp>
        <p:nvSpPr>
          <p:cNvPr id="6" name="Rectangle 12"/>
          <p:cNvSpPr/>
          <p:nvPr/>
        </p:nvSpPr>
        <p:spPr bwMode="auto">
          <a:xfrm>
            <a:off x="6600056" y="2310601"/>
            <a:ext cx="4403320" cy="1736101"/>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clip" vert="horz" wrap="square" lIns="91440" tIns="45720" rIns="91440" bIns="45720" numCol="1" spcCol="0" rtlCol="0" fromWordArt="0" anchor="t" anchorCtr="0" forceAA="0" compatLnSpc="0">
            <a:normAutofit/>
          </a:bodyPr>
          <a:lstStyle/>
          <a:p>
            <a:pPr defTabSz="914400">
              <a:lnSpc>
                <a:spcPct val="90000"/>
              </a:lnSpc>
              <a:spcAft>
                <a:spcPts val="600"/>
              </a:spcAft>
              <a:defRPr/>
            </a:pPr>
            <a:r>
              <a:rPr lang="en-US" sz="2800" b="1" dirty="0">
                <a:ln w="0"/>
                <a:solidFill>
                  <a:schemeClr val="tx1"/>
                </a:solidFill>
              </a:rPr>
              <a:t>A workshop based on a London School of Economics Digital Skills e-Course</a:t>
            </a:r>
            <a:endParaRPr lang="en-US" dirty="0"/>
          </a:p>
          <a:p>
            <a:pPr defTabSz="914400">
              <a:lnSpc>
                <a:spcPct val="90000"/>
              </a:lnSpc>
              <a:spcAft>
                <a:spcPts val="600"/>
              </a:spcAft>
              <a:defRPr/>
            </a:pPr>
            <a:r>
              <a:rPr lang="en-US" sz="2800" dirty="0">
                <a:ln w="0"/>
                <a:solidFill>
                  <a:schemeClr val="tx1"/>
                </a:solidFill>
              </a:rPr>
              <a:t>Cody Dodd, PhD</a:t>
            </a:r>
            <a:endParaRPr lang="en-US" dirty="0"/>
          </a:p>
        </p:txBody>
      </p:sp>
      <p:sp>
        <p:nvSpPr>
          <p:cNvPr id="7" name="TextBox 7"/>
          <p:cNvSpPr>
            <a:spLocks/>
          </p:cNvSpPr>
          <p:nvPr/>
        </p:nvSpPr>
        <p:spPr bwMode="auto">
          <a:xfrm>
            <a:off x="1815921" y="-244699"/>
            <a:ext cx="184731" cy="369332"/>
          </a:xfrm>
          <a:prstGeom prst="rect">
            <a:avLst/>
          </a:prstGeom>
          <a:noFill/>
        </p:spPr>
        <p:txBody>
          <a:bodyPr wrap="none" rtlCol="0">
            <a:spAutoFit/>
          </a:bodyPr>
          <a:lstStyle/>
          <a:p>
            <a:pPr>
              <a:defRPr/>
            </a:pPr>
            <a:endParaRPr lang="en-US"/>
          </a:p>
        </p:txBody>
      </p:sp>
      <p:pic>
        <p:nvPicPr>
          <p:cNvPr id="8" name="Picture 6"/>
          <p:cNvPicPr>
            <a:picLocks noChangeAspect="1"/>
          </p:cNvPicPr>
          <p:nvPr/>
        </p:nvPicPr>
        <p:blipFill>
          <a:blip r:embed="rId4"/>
          <a:stretch/>
        </p:blipFill>
        <p:spPr bwMode="auto">
          <a:xfrm>
            <a:off x="9048328" y="5589240"/>
            <a:ext cx="2989247" cy="105305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Storing knowledge (Databasing)</a:t>
            </a:r>
          </a:p>
          <a:p>
            <a:pPr>
              <a:defRPr/>
            </a:pPr>
            <a:endParaRPr sz="2200" b="1"/>
          </a:p>
          <a:p>
            <a:pPr>
              <a:defRPr/>
            </a:pPr>
            <a:r>
              <a:rPr sz="2200" b="0"/>
              <a:t>Storing as JSON</a:t>
            </a:r>
            <a:endParaRPr sz="2200" b="1"/>
          </a:p>
        </p:txBody>
      </p:sp>
      <p:pic>
        <p:nvPicPr>
          <p:cNvPr id="6" name="Picture 5"/>
          <p:cNvPicPr>
            <a:picLocks noChangeAspect="1"/>
          </p:cNvPicPr>
          <p:nvPr/>
        </p:nvPicPr>
        <p:blipFill>
          <a:blip r:embed="rId2"/>
          <a:stretch/>
        </p:blipFill>
        <p:spPr bwMode="auto">
          <a:xfrm>
            <a:off x="3122083" y="2663471"/>
            <a:ext cx="6026844" cy="211666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lang="en-US" sz="2200" b="1" i="0" u="none" strike="noStrike" cap="none" spc="0">
                <a:solidFill>
                  <a:schemeClr val="tx1"/>
                </a:solidFill>
                <a:latin typeface="+mn-lt"/>
                <a:ea typeface="+mn-ea"/>
                <a:cs typeface="+mn-cs"/>
              </a:rPr>
              <a:t>Storing knowledge (Databasing)</a:t>
            </a:r>
            <a:endParaRPr/>
          </a:p>
        </p:txBody>
      </p:sp>
      <p:sp>
        <p:nvSpPr>
          <p:cNvPr id="6" name="Rectangle 5"/>
          <p:cNvSpPr/>
          <p:nvPr/>
        </p:nvSpPr>
        <p:spPr bwMode="auto">
          <a:xfrm>
            <a:off x="1069661" y="1566367"/>
            <a:ext cx="8792282" cy="1520438"/>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endParaRPr sz="2200">
              <a:solidFill>
                <a:schemeClr val="tx1">
                  <a:lumMod val="75000"/>
                  <a:lumOff val="25000"/>
                </a:schemeClr>
              </a:solidFill>
              <a:latin typeface="Carlito"/>
              <a:ea typeface="Carlito"/>
              <a:cs typeface="Carlito"/>
            </a:endParaRPr>
          </a:p>
          <a:p>
            <a:pPr algn="l">
              <a:defRPr/>
            </a:pPr>
            <a:r>
              <a:rPr lang="en-US" sz="2200" b="0" i="0" u="none" strike="noStrike" cap="none" spc="0">
                <a:solidFill>
                  <a:schemeClr val="tx1">
                    <a:lumMod val="75000"/>
                    <a:lumOff val="25000"/>
                  </a:schemeClr>
                </a:solidFill>
                <a:latin typeface="Carlito"/>
                <a:ea typeface="Carlito"/>
                <a:cs typeface="Carlito"/>
              </a:rPr>
              <a:t>The JSON (</a:t>
            </a:r>
            <a:r>
              <a:rPr lang="en-US" sz="2200" b="0" i="0" u="sng" strike="noStrike" cap="none" spc="0">
                <a:solidFill>
                  <a:schemeClr val="tx1">
                    <a:lumMod val="75000"/>
                    <a:lumOff val="25000"/>
                  </a:schemeClr>
                </a:solidFill>
                <a:latin typeface="Carlito"/>
                <a:ea typeface="Carlito"/>
                <a:cs typeface="Carlito"/>
              </a:rPr>
              <a:t>JavaScript Object Notation):</a:t>
            </a:r>
            <a:r>
              <a:rPr lang="en-US" sz="2200" b="0" i="0" u="none" strike="noStrike" cap="none" spc="0">
                <a:solidFill>
                  <a:schemeClr val="tx1">
                    <a:lumMod val="75000"/>
                    <a:lumOff val="25000"/>
                  </a:schemeClr>
                </a:solidFill>
                <a:latin typeface="Carlito"/>
                <a:ea typeface="Carlito"/>
                <a:cs typeface="Carlito"/>
              </a:rPr>
              <a:t>  </a:t>
            </a:r>
            <a:endParaRPr sz="2200">
              <a:solidFill>
                <a:schemeClr val="tx1">
                  <a:lumMod val="75000"/>
                  <a:lumOff val="25000"/>
                </a:schemeClr>
              </a:solidFill>
              <a:latin typeface="Carlito"/>
              <a:ea typeface="Carlito"/>
              <a:cs typeface="Carlito"/>
            </a:endParaRPr>
          </a:p>
        </p:txBody>
      </p:sp>
      <p:pic>
        <p:nvPicPr>
          <p:cNvPr id="7" name="Picture 6"/>
          <p:cNvPicPr>
            <a:picLocks noChangeAspect="1"/>
          </p:cNvPicPr>
          <p:nvPr/>
        </p:nvPicPr>
        <p:blipFill>
          <a:blip r:embed="rId2"/>
          <a:stretch/>
        </p:blipFill>
        <p:spPr bwMode="auto">
          <a:xfrm>
            <a:off x="1730416" y="2262988"/>
            <a:ext cx="9066388" cy="451304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2"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5043934" y="2153072"/>
            <a:ext cx="6494063" cy="3858258"/>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bg1">
                    <a:lumMod val="75000"/>
                  </a:schemeClr>
                </a:solidFill>
                <a:latin typeface="Carlito"/>
                <a:ea typeface="Carlito"/>
                <a:cs typeface="Carlito"/>
              </a:rPr>
              <a:t>Do machines have the ability to store knowledge?</a:t>
            </a:r>
            <a:endParaRPr sz="2200">
              <a:solidFill>
                <a:schemeClr val="tx1">
                  <a:lumMod val="75000"/>
                  <a:lumOff val="25000"/>
                </a:schemeClr>
              </a:solidFill>
              <a:latin typeface="Carlito"/>
              <a:ea typeface="Carlito"/>
              <a:cs typeface="Carlito"/>
            </a:endParaRPr>
          </a:p>
          <a:p>
            <a:pPr algn="l">
              <a:defRPr/>
            </a:pPr>
            <a:endParaRPr sz="2200">
              <a:solidFill>
                <a:schemeClr val="tx1">
                  <a:lumMod val="75000"/>
                  <a:lumOff val="25000"/>
                </a:schemeClr>
              </a:solidFill>
              <a:latin typeface="Carlito"/>
              <a:ea typeface="Carlito"/>
              <a:cs typeface="Carlito"/>
            </a:endParaRPr>
          </a:p>
          <a:p>
            <a:pPr algn="l">
              <a:defRPr/>
            </a:pPr>
            <a:r>
              <a:rPr lang="en-US" sz="2200" b="1" i="0" u="none" strike="noStrike" cap="none" spc="0">
                <a:solidFill>
                  <a:schemeClr val="tx1">
                    <a:lumMod val="75000"/>
                    <a:lumOff val="25000"/>
                  </a:schemeClr>
                </a:solidFill>
                <a:latin typeface="Carlito"/>
                <a:ea typeface="Carlito"/>
                <a:cs typeface="Carlito"/>
              </a:rPr>
              <a:t>Can machines perceive information from the world?</a:t>
            </a:r>
            <a:endParaRPr sz="2200" b="0" i="0" u="none" strike="noStrike" cap="none" spc="0">
              <a:solidFill>
                <a:schemeClr val="bg1">
                  <a:lumMod val="75000"/>
                </a:schemeClr>
              </a:solidFill>
              <a:latin typeface="Carlito"/>
              <a:ea typeface="Carlito"/>
              <a:cs typeface="Carlito"/>
            </a:endParaRPr>
          </a:p>
          <a:p>
            <a:pPr algn="l">
              <a:defRPr/>
            </a:pPr>
            <a:endParaRPr sz="2200" b="0"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Can we have two-way communication?</a:t>
            </a:r>
            <a:endParaRPr sz="2200" b="0" i="0" u="none" strike="noStrike" cap="none" spc="0">
              <a:solidFill>
                <a:schemeClr val="bg1">
                  <a:lumMod val="75000"/>
                </a:schemeClr>
              </a:solidFill>
              <a:latin typeface="Carlito"/>
              <a:ea typeface="Carlito"/>
              <a:cs typeface="Carlito"/>
            </a:endParaRPr>
          </a:p>
          <a:p>
            <a:pPr algn="l">
              <a:defRPr/>
            </a:pPr>
            <a:endParaRPr sz="2200" b="0" i="0" u="none" strike="noStrike" cap="none" spc="0">
              <a:solidFill>
                <a:schemeClr val="bg1">
                  <a:lumMod val="75000"/>
                </a:schemeClr>
              </a:solidFill>
              <a:latin typeface="Carlito"/>
              <a:ea typeface="Carlito"/>
              <a:cs typeface="Carlito"/>
            </a:endParaRPr>
          </a:p>
          <a:p>
            <a:pPr algn="l">
              <a:defRPr/>
            </a:pPr>
            <a:r>
              <a:rPr sz="2200" b="0" i="0" u="none" strike="noStrike" cap="none" spc="0">
                <a:solidFill>
                  <a:schemeClr val="bg1">
                    <a:lumMod val="75000"/>
                  </a:schemeClr>
                </a:solidFill>
                <a:latin typeface="Carlito"/>
                <a:ea typeface="Carlito"/>
                <a:cs typeface="Carlito"/>
              </a:rPr>
              <a:t>Can machines solve human problems?</a:t>
            </a:r>
          </a:p>
          <a:p>
            <a:pPr algn="l">
              <a:defRPr/>
            </a:pPr>
            <a:endParaRPr sz="2200" b="0"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Can machines learn? </a:t>
            </a:r>
            <a:endParaRPr sz="2200">
              <a:solidFill>
                <a:schemeClr val="bg1">
                  <a:lumMod val="75000"/>
                </a:schemeClr>
              </a:solidFill>
              <a:latin typeface="Carlito"/>
              <a:ea typeface="Carlito"/>
              <a:cs typeface="Carlito"/>
            </a:endParaRPr>
          </a:p>
          <a:p>
            <a:pPr algn="l">
              <a:defRPr/>
            </a:pPr>
            <a:endParaRPr sz="2200">
              <a:solidFill>
                <a:schemeClr val="tx1">
                  <a:lumMod val="75000"/>
                  <a:lumOff val="25000"/>
                </a:schemeClr>
              </a:solidFill>
              <a:latin typeface="Carlito"/>
              <a:ea typeface="Carlito"/>
              <a:cs typeface="Carlito"/>
            </a:endParaRPr>
          </a:p>
        </p:txBody>
      </p:sp>
      <p:sp>
        <p:nvSpPr>
          <p:cNvPr id="6" name="Rectangle 5"/>
          <p:cNvSpPr/>
          <p:nvPr/>
        </p:nvSpPr>
        <p:spPr bwMode="auto">
          <a:xfrm>
            <a:off x="493101" y="2153071"/>
            <a:ext cx="6494061" cy="3858258"/>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lang="en-US" sz="2200" b="0" i="0" u="none" strike="noStrike" cap="none" spc="0">
                <a:solidFill>
                  <a:schemeClr val="bg1">
                    <a:lumMod val="75000"/>
                  </a:schemeClr>
                </a:solidFill>
                <a:latin typeface="Carlito"/>
                <a:ea typeface="Carlito"/>
                <a:cs typeface="Carlito"/>
              </a:rPr>
              <a:t>Databasing</a:t>
            </a:r>
          </a:p>
          <a:p>
            <a:pPr algn="l">
              <a:defRPr/>
            </a:pPr>
            <a:endParaRPr lang="en-US" sz="2200" b="1" i="0" u="none" strike="noStrike" cap="none" spc="0">
              <a:solidFill>
                <a:schemeClr val="tx1">
                  <a:lumMod val="75000"/>
                  <a:lumOff val="25000"/>
                </a:schemeClr>
              </a:solidFill>
              <a:latin typeface="Carlito"/>
              <a:ea typeface="Carlito"/>
              <a:cs typeface="Carlito"/>
            </a:endParaRPr>
          </a:p>
          <a:p>
            <a:pPr algn="l">
              <a:defRPr/>
            </a:pPr>
            <a:r>
              <a:rPr lang="en-US" sz="2200" b="1" i="0" u="none" strike="noStrike" cap="none" spc="0">
                <a:solidFill>
                  <a:schemeClr val="tx1">
                    <a:lumMod val="75000"/>
                    <a:lumOff val="25000"/>
                  </a:schemeClr>
                </a:solidFill>
                <a:latin typeface="Carlito"/>
                <a:ea typeface="Carlito"/>
                <a:cs typeface="Carlito"/>
              </a:rPr>
              <a:t>UI and autonomous perception</a:t>
            </a:r>
            <a:endParaRPr sz="2200" b="1" i="0" u="none" strike="noStrike" cap="none" spc="0">
              <a:solidFill>
                <a:schemeClr val="bg1">
                  <a:lumMod val="75000"/>
                </a:schemeClr>
              </a:solidFill>
              <a:latin typeface="Carlito"/>
              <a:ea typeface="Carlito"/>
              <a:cs typeface="Carlito"/>
            </a:endParaRPr>
          </a:p>
          <a:p>
            <a:pPr algn="l">
              <a:defRPr/>
            </a:pPr>
            <a:endParaRPr sz="2200" b="1" i="0" u="none" strike="noStrike" cap="none" spc="0">
              <a:solidFill>
                <a:schemeClr val="bg1">
                  <a:lumMod val="75000"/>
                </a:schemeClr>
              </a:solidFill>
              <a:latin typeface="Carlito"/>
              <a:ea typeface="Carlito"/>
              <a:cs typeface="Carlito"/>
            </a:endParaRPr>
          </a:p>
          <a:p>
            <a:pPr algn="l">
              <a:defRPr/>
            </a:pPr>
            <a:r>
              <a:rPr lang="en-US" sz="2200" b="1" i="0" u="none" strike="noStrike" cap="none" spc="0">
                <a:solidFill>
                  <a:schemeClr val="bg1">
                    <a:lumMod val="75000"/>
                  </a:schemeClr>
                </a:solidFill>
                <a:latin typeface="Carlito"/>
                <a:ea typeface="Carlito"/>
                <a:cs typeface="Carlito"/>
              </a:rPr>
              <a:t>APIs</a:t>
            </a:r>
            <a:endParaRPr sz="2200" b="1" i="0" u="none" strike="noStrike" cap="none" spc="0">
              <a:solidFill>
                <a:schemeClr val="bg1">
                  <a:lumMod val="75000"/>
                </a:schemeClr>
              </a:solidFill>
              <a:latin typeface="Carlito"/>
              <a:ea typeface="Carlito"/>
              <a:cs typeface="Carlito"/>
            </a:endParaRPr>
          </a:p>
          <a:p>
            <a:pPr algn="l">
              <a:defRPr/>
            </a:pPr>
            <a:endParaRPr sz="2200" b="1"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Calculations and inference</a:t>
            </a:r>
            <a:r>
              <a:rPr lang="en-US" sz="2200" b="1" i="0" u="none" strike="noStrike" cap="none" spc="0">
                <a:solidFill>
                  <a:schemeClr val="bg1">
                    <a:lumMod val="75000"/>
                  </a:schemeClr>
                </a:solidFill>
                <a:latin typeface="Carlito"/>
                <a:ea typeface="Carlito"/>
                <a:cs typeface="Carlito"/>
              </a:rPr>
              <a:t> </a:t>
            </a:r>
            <a:endParaRPr sz="2200" b="1" i="0" u="none" strike="noStrike" cap="none" spc="0">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a:p>
            <a:pPr algn="l">
              <a:defRPr/>
            </a:pPr>
            <a:r>
              <a:rPr lang="en-US" sz="2200" b="1">
                <a:solidFill>
                  <a:schemeClr val="bg1">
                    <a:lumMod val="75000"/>
                  </a:schemeClr>
                </a:solidFill>
                <a:latin typeface="Carlito"/>
                <a:ea typeface="Carlito"/>
                <a:cs typeface="Carlito"/>
              </a:rPr>
              <a:t>Machine learning</a:t>
            </a:r>
            <a:endParaRPr sz="2200" b="1">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Perceiving the world (UI and Autonomous Perception)</a:t>
            </a:r>
          </a:p>
        </p:txBody>
      </p:sp>
      <p:sp>
        <p:nvSpPr>
          <p:cNvPr id="6" name="Rectangle 5"/>
          <p:cNvSpPr/>
          <p:nvPr/>
        </p:nvSpPr>
        <p:spPr bwMode="auto">
          <a:xfrm>
            <a:off x="1007222" y="2330534"/>
            <a:ext cx="7337777" cy="325526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spcAft>
                <a:spcPts val="563"/>
              </a:spcAft>
              <a:defRPr/>
            </a:pPr>
            <a:r>
              <a:rPr lang="en-US" sz="2200" b="0" i="0" u="none" strike="noStrike" cap="none" spc="0">
                <a:solidFill>
                  <a:schemeClr val="bg2">
                    <a:lumMod val="25000"/>
                  </a:schemeClr>
                </a:solidFill>
                <a:latin typeface="Carlito"/>
                <a:ea typeface="Carlito"/>
                <a:cs typeface="Carlito"/>
              </a:rPr>
              <a:t>User inputs:</a:t>
            </a:r>
            <a:endParaRPr sz="2200">
              <a:solidFill>
                <a:schemeClr val="bg2">
                  <a:lumMod val="25000"/>
                </a:schemeClr>
              </a:solidFill>
              <a:latin typeface="Carlito"/>
              <a:ea typeface="Carlito"/>
              <a:cs typeface="Carlito"/>
            </a:endParaRPr>
          </a:p>
          <a:p>
            <a:pPr marL="261848" indent="-261848" algn="l">
              <a:spcAft>
                <a:spcPts val="563"/>
              </a:spcAft>
              <a:buFont typeface="Arial"/>
              <a:buChar char="•"/>
              <a:defRPr/>
            </a:pPr>
            <a:r>
              <a:rPr lang="en-US" sz="2200" b="0" i="0" u="none" strike="noStrike" cap="none" spc="0">
                <a:solidFill>
                  <a:schemeClr val="bg2">
                    <a:lumMod val="25000"/>
                  </a:schemeClr>
                </a:solidFill>
                <a:latin typeface="Carlito"/>
                <a:ea typeface="Carlito"/>
                <a:cs typeface="Carlito"/>
              </a:rPr>
              <a:t>User Interfaces (UI), aka buttons and forms</a:t>
            </a:r>
            <a:endParaRPr sz="2200" b="0" i="0" u="none" strike="noStrike" cap="none" spc="0">
              <a:solidFill>
                <a:schemeClr val="bg2">
                  <a:lumMod val="25000"/>
                </a:schemeClr>
              </a:solidFill>
              <a:latin typeface="Carlito"/>
              <a:ea typeface="Carlito"/>
              <a:cs typeface="Carlito"/>
            </a:endParaRPr>
          </a:p>
          <a:p>
            <a:pPr marL="261848" indent="-261848" algn="l">
              <a:spcAft>
                <a:spcPts val="563"/>
              </a:spcAft>
              <a:buFont typeface="Arial"/>
              <a:buChar char="•"/>
              <a:defRPr/>
            </a:pPr>
            <a:endParaRPr sz="2200">
              <a:solidFill>
                <a:schemeClr val="bg2">
                  <a:lumMod val="25000"/>
                </a:schemeClr>
              </a:solidFill>
              <a:latin typeface="Carlito"/>
              <a:ea typeface="Carlito"/>
              <a:cs typeface="Carlito"/>
            </a:endParaRPr>
          </a:p>
          <a:p>
            <a:pPr marL="261848" indent="-261848" algn="l">
              <a:spcAft>
                <a:spcPts val="563"/>
              </a:spcAft>
              <a:buFont typeface="Arial"/>
              <a:buChar char="•"/>
              <a:defRPr/>
            </a:pPr>
            <a:endParaRPr sz="2200">
              <a:solidFill>
                <a:schemeClr val="bg2">
                  <a:lumMod val="25000"/>
                </a:schemeClr>
              </a:solidFill>
              <a:latin typeface="Carlito"/>
              <a:ea typeface="Carlito"/>
              <a:cs typeface="Carlito"/>
            </a:endParaRPr>
          </a:p>
          <a:p>
            <a:pPr marL="261848" indent="-261848" algn="l">
              <a:spcAft>
                <a:spcPts val="563"/>
              </a:spcAft>
              <a:buFont typeface="Arial"/>
              <a:buChar char="•"/>
              <a:defRPr/>
            </a:pPr>
            <a:endParaRPr sz="2200">
              <a:solidFill>
                <a:schemeClr val="bg2">
                  <a:lumMod val="25000"/>
                </a:schemeClr>
              </a:solidFill>
              <a:latin typeface="Carlito"/>
              <a:ea typeface="Carlito"/>
              <a:cs typeface="Carlito"/>
            </a:endParaRPr>
          </a:p>
          <a:p>
            <a:pPr marL="261848" indent="-261848" algn="l">
              <a:spcAft>
                <a:spcPts val="563"/>
              </a:spcAft>
              <a:buFont typeface="Arial"/>
              <a:buChar char="•"/>
              <a:defRPr/>
            </a:pPr>
            <a:endParaRPr sz="2200">
              <a:solidFill>
                <a:schemeClr val="bg2">
                  <a:lumMod val="25000"/>
                </a:schemeClr>
              </a:solidFill>
              <a:latin typeface="Carlito"/>
              <a:ea typeface="Carlito"/>
              <a:cs typeface="Carlito"/>
            </a:endParaRPr>
          </a:p>
          <a:p>
            <a:pPr algn="l">
              <a:spcAft>
                <a:spcPts val="563"/>
              </a:spcAft>
              <a:defRPr/>
            </a:pPr>
            <a:r>
              <a:rPr lang="en-US" sz="2200" b="0" i="0" u="none" strike="noStrike" cap="none" spc="0">
                <a:solidFill>
                  <a:schemeClr val="bg2">
                    <a:lumMod val="25000"/>
                  </a:schemeClr>
                </a:solidFill>
                <a:latin typeface="Carlito"/>
                <a:ea typeface="Carlito"/>
                <a:cs typeface="Carlito"/>
              </a:rPr>
              <a:t>Autonomous perception:</a:t>
            </a:r>
            <a:endParaRPr sz="2200">
              <a:solidFill>
                <a:schemeClr val="bg2">
                  <a:lumMod val="25000"/>
                </a:schemeClr>
              </a:solidFill>
              <a:latin typeface="Carlito"/>
              <a:ea typeface="Carlito"/>
              <a:cs typeface="Carlito"/>
            </a:endParaRPr>
          </a:p>
          <a:p>
            <a:pPr marL="261848" indent="-261848" algn="l">
              <a:spcAft>
                <a:spcPts val="563"/>
              </a:spcAft>
              <a:buFont typeface="Arial"/>
              <a:buChar char="•"/>
              <a:defRPr/>
            </a:pPr>
            <a:r>
              <a:rPr lang="en-US" sz="2200" b="0" i="0" u="none" strike="noStrike" cap="none" spc="0">
                <a:solidFill>
                  <a:schemeClr val="bg2">
                    <a:lumMod val="25000"/>
                  </a:schemeClr>
                </a:solidFill>
                <a:latin typeface="Carlito"/>
                <a:ea typeface="Carlito"/>
                <a:cs typeface="Carlito"/>
              </a:rPr>
              <a:t>Computer vision</a:t>
            </a:r>
            <a:endParaRPr sz="2200">
              <a:solidFill>
                <a:schemeClr val="bg2">
                  <a:lumMod val="25000"/>
                </a:schemeClr>
              </a:solidFill>
              <a:latin typeface="Carlito"/>
              <a:ea typeface="Carlito"/>
              <a:cs typeface="Carlito"/>
            </a:endParaRPr>
          </a:p>
          <a:p>
            <a:pPr marL="261848" indent="-261848" algn="l">
              <a:spcAft>
                <a:spcPts val="563"/>
              </a:spcAft>
              <a:buFont typeface="Arial"/>
              <a:buChar char="•"/>
              <a:defRPr/>
            </a:pPr>
            <a:r>
              <a:rPr lang="en-US" sz="2200" b="0" i="0" u="none" strike="noStrike" cap="none" spc="0">
                <a:solidFill>
                  <a:schemeClr val="bg2">
                    <a:lumMod val="25000"/>
                  </a:schemeClr>
                </a:solidFill>
                <a:latin typeface="Carlito"/>
                <a:ea typeface="Carlito"/>
                <a:cs typeface="Carlito"/>
              </a:rPr>
              <a:t>Sensors</a:t>
            </a:r>
          </a:p>
          <a:p>
            <a:pPr marL="261848" indent="-261848" algn="l">
              <a:spcAft>
                <a:spcPts val="563"/>
              </a:spcAft>
              <a:buFont typeface="Arial"/>
              <a:buChar char="•"/>
              <a:defRPr/>
            </a:pPr>
            <a:r>
              <a:rPr lang="en-US" sz="2200" b="0" i="0" u="none" strike="noStrike" cap="none" spc="0">
                <a:solidFill>
                  <a:schemeClr val="bg2">
                    <a:lumMod val="25000"/>
                  </a:schemeClr>
                </a:solidFill>
                <a:latin typeface="Carlito"/>
                <a:ea typeface="Carlito"/>
                <a:cs typeface="Carlito"/>
              </a:rPr>
              <a:t>Scraping</a:t>
            </a:r>
            <a:endParaRPr sz="2200">
              <a:solidFill>
                <a:schemeClr val="bg2">
                  <a:lumMod val="25000"/>
                </a:schemeClr>
              </a:solidFill>
              <a:latin typeface="Carlito"/>
              <a:ea typeface="Carlito"/>
              <a:cs typeface="Carlito"/>
            </a:endParaRPr>
          </a:p>
        </p:txBody>
      </p:sp>
      <p:pic>
        <p:nvPicPr>
          <p:cNvPr id="7" name="Picture 6"/>
          <p:cNvPicPr>
            <a:picLocks noChangeAspect="1"/>
          </p:cNvPicPr>
          <p:nvPr/>
        </p:nvPicPr>
        <p:blipFill>
          <a:blip r:embed="rId2"/>
          <a:stretch/>
        </p:blipFill>
        <p:spPr bwMode="auto">
          <a:xfrm>
            <a:off x="7761110" y="1333498"/>
            <a:ext cx="3202593" cy="1869721"/>
          </a:xfrm>
          <a:prstGeom prst="rect">
            <a:avLst/>
          </a:prstGeom>
        </p:spPr>
      </p:pic>
      <p:pic>
        <p:nvPicPr>
          <p:cNvPr id="8" name="Picture 7"/>
          <p:cNvPicPr>
            <a:picLocks noChangeAspect="1"/>
          </p:cNvPicPr>
          <p:nvPr/>
        </p:nvPicPr>
        <p:blipFill>
          <a:blip r:embed="rId3"/>
          <a:stretch/>
        </p:blipFill>
        <p:spPr bwMode="auto">
          <a:xfrm>
            <a:off x="6919909" y="3351387"/>
            <a:ext cx="4562474" cy="971550"/>
          </a:xfrm>
          <a:prstGeom prst="rect">
            <a:avLst/>
          </a:prstGeom>
        </p:spPr>
      </p:pic>
      <p:pic>
        <p:nvPicPr>
          <p:cNvPr id="9" name="Picture 8"/>
          <p:cNvPicPr>
            <a:picLocks noChangeAspect="1"/>
          </p:cNvPicPr>
          <p:nvPr/>
        </p:nvPicPr>
        <p:blipFill>
          <a:blip r:embed="rId4"/>
          <a:stretch/>
        </p:blipFill>
        <p:spPr bwMode="auto">
          <a:xfrm>
            <a:off x="8235615" y="4550833"/>
            <a:ext cx="1931063" cy="191868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Perceiving the world (UI and Autonomous Perception)</a:t>
            </a:r>
          </a:p>
        </p:txBody>
      </p:sp>
      <p:sp>
        <p:nvSpPr>
          <p:cNvPr id="6" name="Rectangle 5"/>
          <p:cNvSpPr/>
          <p:nvPr/>
        </p:nvSpPr>
        <p:spPr bwMode="auto">
          <a:xfrm>
            <a:off x="1069661" y="2095533"/>
            <a:ext cx="8792282" cy="1520438"/>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u="sng">
                <a:solidFill>
                  <a:schemeClr val="tx1">
                    <a:lumMod val="75000"/>
                    <a:lumOff val="25000"/>
                  </a:schemeClr>
                </a:solidFill>
                <a:latin typeface="Carlito"/>
                <a:ea typeface="Carlito"/>
                <a:cs typeface="Carlito"/>
              </a:rPr>
              <a:t>Perceptions MUST be Data objects:</a:t>
            </a:r>
            <a:r>
              <a:rPr sz="2200">
                <a:solidFill>
                  <a:schemeClr val="tx1">
                    <a:lumMod val="75000"/>
                    <a:lumOff val="25000"/>
                  </a:schemeClr>
                </a:solidFill>
                <a:latin typeface="Carlito"/>
                <a:ea typeface="Carlito"/>
                <a:cs typeface="Carlito"/>
              </a:rPr>
              <a:t> A value in memory!</a:t>
            </a:r>
          </a:p>
          <a:p>
            <a:pPr algn="l">
              <a:defRPr/>
            </a:pPr>
            <a:endParaRPr sz="2200" b="0" i="0" u="none" strike="noStrike" cap="none" spc="0">
              <a:solidFill>
                <a:schemeClr val="tx1">
                  <a:lumMod val="75000"/>
                  <a:lumOff val="25000"/>
                </a:schemeClr>
              </a:solidFill>
              <a:latin typeface="Carlito"/>
              <a:ea typeface="Carlito"/>
              <a:cs typeface="Carlito"/>
            </a:endParaRPr>
          </a:p>
          <a:p>
            <a:pPr algn="l">
              <a:defRPr/>
            </a:pPr>
            <a:r>
              <a:rPr sz="2200" b="0" i="0" u="none" strike="noStrike" cap="none" spc="0">
                <a:solidFill>
                  <a:schemeClr val="tx1">
                    <a:lumMod val="75000"/>
                    <a:lumOff val="25000"/>
                  </a:schemeClr>
                </a:solidFill>
                <a:latin typeface="Carlito"/>
                <a:ea typeface="Carlito"/>
                <a:cs typeface="Carlito"/>
              </a:rPr>
              <a:t>Must be transferable and storable. Must be "structured" or "cleaned"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Perceiving the world (UI and Autonomous Perception)</a:t>
            </a:r>
          </a:p>
        </p:txBody>
      </p:sp>
      <p:sp>
        <p:nvSpPr>
          <p:cNvPr id="6" name="Rectangle 5"/>
          <p:cNvSpPr/>
          <p:nvPr/>
        </p:nvSpPr>
        <p:spPr bwMode="auto">
          <a:xfrm>
            <a:off x="1069661" y="2095533"/>
            <a:ext cx="10079921" cy="1520438"/>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tx1">
                    <a:lumMod val="75000"/>
                    <a:lumOff val="25000"/>
                  </a:schemeClr>
                </a:solidFill>
                <a:latin typeface="Carlito"/>
                <a:ea typeface="Carlito"/>
                <a:cs typeface="Carlito"/>
              </a:rPr>
              <a:t>What about complicated data like human text? (we use Natural Language Processing)</a:t>
            </a:r>
          </a:p>
          <a:p>
            <a:pPr algn="l">
              <a:defRPr/>
            </a:pPr>
            <a:endParaRPr sz="2200">
              <a:solidFill>
                <a:schemeClr val="tx1">
                  <a:lumMod val="75000"/>
                  <a:lumOff val="25000"/>
                </a:schemeClr>
              </a:solidFill>
              <a:latin typeface="Carlito"/>
              <a:ea typeface="Carlito"/>
              <a:cs typeface="Carlito"/>
            </a:endParaRPr>
          </a:p>
        </p:txBody>
      </p:sp>
      <p:pic>
        <p:nvPicPr>
          <p:cNvPr id="7" name="Picture 6"/>
          <p:cNvPicPr>
            <a:picLocks noChangeAspect="1"/>
          </p:cNvPicPr>
          <p:nvPr/>
        </p:nvPicPr>
        <p:blipFill>
          <a:blip r:embed="rId2"/>
          <a:stretch/>
        </p:blipFill>
        <p:spPr bwMode="auto">
          <a:xfrm>
            <a:off x="2494536" y="3104444"/>
            <a:ext cx="6820602" cy="3636680"/>
          </a:xfrm>
          <a:prstGeom prst="rect">
            <a:avLst/>
          </a:prstGeom>
        </p:spPr>
      </p:pic>
      <p:sp>
        <p:nvSpPr>
          <p:cNvPr id="8" name="Rectangle 7"/>
          <p:cNvSpPr/>
          <p:nvPr/>
        </p:nvSpPr>
        <p:spPr bwMode="auto">
          <a:xfrm>
            <a:off x="1137116" y="2540564"/>
            <a:ext cx="2304272"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lang="en-US" sz="2200" b="0" i="0" u="none" strike="noStrike" cap="none" spc="0">
                <a:solidFill>
                  <a:schemeClr val="tx1">
                    <a:lumMod val="75000"/>
                    <a:lumOff val="25000"/>
                  </a:schemeClr>
                </a:solidFill>
                <a:latin typeface="Carlito"/>
                <a:ea typeface="Carlito"/>
                <a:cs typeface="Carlito"/>
              </a:rPr>
              <a:t>Tokenization: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Perceiving the world (UI and Autonomous Perception)</a:t>
            </a:r>
          </a:p>
        </p:txBody>
      </p:sp>
      <p:pic>
        <p:nvPicPr>
          <p:cNvPr id="6" name="Picture 5"/>
          <p:cNvPicPr>
            <a:picLocks noChangeAspect="1"/>
          </p:cNvPicPr>
          <p:nvPr/>
        </p:nvPicPr>
        <p:blipFill>
          <a:blip r:embed="rId2"/>
          <a:stretch/>
        </p:blipFill>
        <p:spPr bwMode="auto">
          <a:xfrm>
            <a:off x="2421678" y="3157360"/>
            <a:ext cx="6229047" cy="2010833"/>
          </a:xfrm>
          <a:prstGeom prst="rect">
            <a:avLst/>
          </a:prstGeom>
        </p:spPr>
      </p:pic>
      <p:sp>
        <p:nvSpPr>
          <p:cNvPr id="7" name="Rectangle 6"/>
          <p:cNvSpPr/>
          <p:nvPr/>
        </p:nvSpPr>
        <p:spPr bwMode="auto">
          <a:xfrm>
            <a:off x="1589305" y="2592916"/>
            <a:ext cx="6086064" cy="42675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rPr lang="en-US" sz="2200" b="0" i="0" u="none" strike="noStrike" cap="none" spc="0">
                <a:solidFill>
                  <a:schemeClr val="tx1">
                    <a:lumMod val="75000"/>
                    <a:lumOff val="25000"/>
                  </a:schemeClr>
                </a:solidFill>
                <a:latin typeface="Carlito"/>
                <a:ea typeface="Carlito"/>
                <a:cs typeface="Carlito"/>
              </a:rPr>
              <a:t>Lemmatization:</a:t>
            </a:r>
          </a:p>
        </p:txBody>
      </p:sp>
      <p:sp>
        <p:nvSpPr>
          <p:cNvPr id="8" name="Rectangle 7"/>
          <p:cNvSpPr/>
          <p:nvPr/>
        </p:nvSpPr>
        <p:spPr bwMode="auto">
          <a:xfrm>
            <a:off x="1069661" y="2095533"/>
            <a:ext cx="10079920" cy="1520437"/>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tx1">
                    <a:lumMod val="75000"/>
                    <a:lumOff val="25000"/>
                  </a:schemeClr>
                </a:solidFill>
                <a:latin typeface="Carlito"/>
                <a:ea typeface="Carlito"/>
                <a:cs typeface="Carlito"/>
              </a:rPr>
              <a:t>What about complicated data like human text? (we use Natural Language Processing)</a:t>
            </a:r>
          </a:p>
          <a:p>
            <a:pPr algn="l">
              <a:defRPr/>
            </a:pPr>
            <a:endParaRPr sz="2200">
              <a:solidFill>
                <a:schemeClr val="tx1">
                  <a:lumMod val="75000"/>
                  <a:lumOff val="25000"/>
                </a:schemeClr>
              </a:solidFill>
              <a:latin typeface="Carlito"/>
              <a:ea typeface="Carlito"/>
              <a:cs typeface="Carlito"/>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2"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5043934" y="2153072"/>
            <a:ext cx="6494063" cy="3858258"/>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bg1">
                    <a:lumMod val="75000"/>
                  </a:schemeClr>
                </a:solidFill>
                <a:latin typeface="Carlito"/>
                <a:ea typeface="Carlito"/>
                <a:cs typeface="Carlito"/>
              </a:rPr>
              <a:t>Do machines have the ability to store knowledge?</a:t>
            </a:r>
            <a:endParaRPr sz="2200">
              <a:solidFill>
                <a:schemeClr val="tx1">
                  <a:lumMod val="75000"/>
                  <a:lumOff val="25000"/>
                </a:schemeClr>
              </a:solidFill>
              <a:latin typeface="Carlito"/>
              <a:ea typeface="Carlito"/>
              <a:cs typeface="Carlito"/>
            </a:endParaRPr>
          </a:p>
          <a:p>
            <a:pPr algn="l">
              <a:defRPr/>
            </a:pPr>
            <a:endParaRPr sz="2200">
              <a:solidFill>
                <a:schemeClr val="tx1">
                  <a:lumMod val="75000"/>
                  <a:lumOff val="2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Can machines perceive information from the world?</a:t>
            </a:r>
            <a:endParaRPr sz="2200" b="0" i="0" u="none" strike="noStrike" cap="none" spc="0">
              <a:solidFill>
                <a:schemeClr val="bg1">
                  <a:lumMod val="75000"/>
                </a:schemeClr>
              </a:solidFill>
              <a:latin typeface="Carlito"/>
              <a:ea typeface="Carlito"/>
              <a:cs typeface="Carlito"/>
            </a:endParaRPr>
          </a:p>
          <a:p>
            <a:pPr algn="l">
              <a:defRPr/>
            </a:pPr>
            <a:endParaRPr sz="2200" b="0" i="0" u="none" strike="noStrike" cap="none" spc="0">
              <a:solidFill>
                <a:schemeClr val="bg1">
                  <a:lumMod val="75000"/>
                </a:schemeClr>
              </a:solidFill>
              <a:latin typeface="Carlito"/>
              <a:ea typeface="Carlito"/>
              <a:cs typeface="Carlito"/>
            </a:endParaRPr>
          </a:p>
          <a:p>
            <a:pPr algn="l">
              <a:defRPr/>
            </a:pPr>
            <a:r>
              <a:rPr lang="en-US" sz="2200" b="1" i="0" u="none" strike="noStrike" cap="none" spc="0">
                <a:solidFill>
                  <a:schemeClr val="tx1">
                    <a:lumMod val="75000"/>
                    <a:lumOff val="25000"/>
                  </a:schemeClr>
                </a:solidFill>
                <a:latin typeface="Carlito"/>
                <a:ea typeface="Carlito"/>
                <a:cs typeface="Carlito"/>
              </a:rPr>
              <a:t>Can we have two-way communication?</a:t>
            </a:r>
            <a:endParaRPr sz="2200" b="0" i="0" u="none" strike="noStrike" cap="none" spc="0">
              <a:solidFill>
                <a:schemeClr val="bg1">
                  <a:lumMod val="75000"/>
                </a:schemeClr>
              </a:solidFill>
              <a:latin typeface="Carlito"/>
              <a:ea typeface="Carlito"/>
              <a:cs typeface="Carlito"/>
            </a:endParaRPr>
          </a:p>
          <a:p>
            <a:pPr algn="l">
              <a:defRPr/>
            </a:pPr>
            <a:endParaRPr sz="2200" b="0" i="0" u="none" strike="noStrike" cap="none" spc="0">
              <a:solidFill>
                <a:schemeClr val="bg1">
                  <a:lumMod val="75000"/>
                </a:schemeClr>
              </a:solidFill>
              <a:latin typeface="Carlito"/>
              <a:ea typeface="Carlito"/>
              <a:cs typeface="Carlito"/>
            </a:endParaRPr>
          </a:p>
          <a:p>
            <a:pPr algn="l">
              <a:defRPr/>
            </a:pPr>
            <a:r>
              <a:rPr sz="2200" b="0" i="0" u="none" strike="noStrike" cap="none" spc="0">
                <a:solidFill>
                  <a:schemeClr val="bg1">
                    <a:lumMod val="75000"/>
                  </a:schemeClr>
                </a:solidFill>
                <a:latin typeface="Carlito"/>
                <a:ea typeface="Carlito"/>
                <a:cs typeface="Carlito"/>
              </a:rPr>
              <a:t>Can machines solve human problems?</a:t>
            </a:r>
          </a:p>
          <a:p>
            <a:pPr algn="l">
              <a:defRPr/>
            </a:pPr>
            <a:endParaRPr sz="2200" b="0"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Can machines learn? </a:t>
            </a:r>
            <a:endParaRPr sz="2200">
              <a:solidFill>
                <a:schemeClr val="bg1">
                  <a:lumMod val="75000"/>
                </a:schemeClr>
              </a:solidFill>
              <a:latin typeface="Carlito"/>
              <a:ea typeface="Carlito"/>
              <a:cs typeface="Carlito"/>
            </a:endParaRPr>
          </a:p>
          <a:p>
            <a:pPr algn="l">
              <a:defRPr/>
            </a:pPr>
            <a:endParaRPr sz="2200">
              <a:solidFill>
                <a:schemeClr val="tx1">
                  <a:lumMod val="75000"/>
                  <a:lumOff val="25000"/>
                </a:schemeClr>
              </a:solidFill>
              <a:latin typeface="Carlito"/>
              <a:ea typeface="Carlito"/>
              <a:cs typeface="Carlito"/>
            </a:endParaRPr>
          </a:p>
        </p:txBody>
      </p:sp>
      <p:sp>
        <p:nvSpPr>
          <p:cNvPr id="6" name="Rectangle 5"/>
          <p:cNvSpPr/>
          <p:nvPr/>
        </p:nvSpPr>
        <p:spPr bwMode="auto">
          <a:xfrm>
            <a:off x="493101" y="2153071"/>
            <a:ext cx="6494061" cy="3858258"/>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lang="en-US" sz="2200" b="0" i="0" u="none" strike="noStrike" cap="none" spc="0">
                <a:solidFill>
                  <a:schemeClr val="bg1">
                    <a:lumMod val="75000"/>
                  </a:schemeClr>
                </a:solidFill>
                <a:latin typeface="Carlito"/>
                <a:ea typeface="Carlito"/>
                <a:cs typeface="Carlito"/>
              </a:rPr>
              <a:t>Databasing</a:t>
            </a:r>
          </a:p>
          <a:p>
            <a:pPr algn="l">
              <a:defRPr/>
            </a:pPr>
            <a:endParaRPr lang="en-US" sz="2200" b="0"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UI and autonomous perception</a:t>
            </a:r>
          </a:p>
          <a:p>
            <a:pPr algn="l">
              <a:defRPr/>
            </a:pPr>
            <a:endParaRPr sz="2200" b="1" i="0" u="none" strike="noStrike" cap="none" spc="0">
              <a:solidFill>
                <a:schemeClr val="bg1">
                  <a:lumMod val="75000"/>
                </a:schemeClr>
              </a:solidFill>
              <a:latin typeface="Carlito"/>
              <a:ea typeface="Carlito"/>
              <a:cs typeface="Carlito"/>
            </a:endParaRPr>
          </a:p>
          <a:p>
            <a:pPr algn="l">
              <a:defRPr/>
            </a:pPr>
            <a:r>
              <a:rPr lang="en-US" sz="2200" b="1" i="0" u="none" strike="noStrike" cap="none" spc="0">
                <a:solidFill>
                  <a:schemeClr val="tx1">
                    <a:lumMod val="75000"/>
                    <a:lumOff val="25000"/>
                  </a:schemeClr>
                </a:solidFill>
                <a:latin typeface="Carlito"/>
                <a:ea typeface="Carlito"/>
                <a:cs typeface="Carlito"/>
              </a:rPr>
              <a:t>APIs</a:t>
            </a:r>
          </a:p>
          <a:p>
            <a:pPr algn="l">
              <a:defRPr/>
            </a:pPr>
            <a:endParaRPr sz="2200" b="1"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Calculations and inference</a:t>
            </a:r>
          </a:p>
          <a:p>
            <a:pPr algn="l">
              <a:defRPr/>
            </a:pPr>
            <a:endParaRPr sz="2200">
              <a:solidFill>
                <a:schemeClr val="bg1">
                  <a:lumMod val="75000"/>
                </a:schemeClr>
              </a:solidFill>
              <a:latin typeface="Carlito"/>
              <a:ea typeface="Carlito"/>
              <a:cs typeface="Carlito"/>
            </a:endParaRPr>
          </a:p>
          <a:p>
            <a:pPr algn="l">
              <a:defRPr/>
            </a:pPr>
            <a:r>
              <a:rPr lang="en-US" sz="2200" b="1">
                <a:solidFill>
                  <a:schemeClr val="bg1">
                    <a:lumMod val="75000"/>
                  </a:schemeClr>
                </a:solidFill>
                <a:latin typeface="Carlito"/>
                <a:ea typeface="Carlito"/>
                <a:cs typeface="Carlito"/>
              </a:rPr>
              <a:t>Machine learning</a:t>
            </a:r>
            <a:endParaRPr sz="2200" b="1">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Two-way communications (APIs)</a:t>
            </a:r>
          </a:p>
        </p:txBody>
      </p:sp>
      <p:sp>
        <p:nvSpPr>
          <p:cNvPr id="6" name="Rectangle 5"/>
          <p:cNvSpPr/>
          <p:nvPr/>
        </p:nvSpPr>
        <p:spPr bwMode="auto">
          <a:xfrm>
            <a:off x="1069661" y="2095533"/>
            <a:ext cx="8792282" cy="1520438"/>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lang="en-US" sz="2200" b="0" i="0" u="sng" strike="noStrike" cap="none" spc="0">
                <a:solidFill>
                  <a:schemeClr val="tx1">
                    <a:lumMod val="75000"/>
                    <a:lumOff val="25000"/>
                  </a:schemeClr>
                </a:solidFill>
                <a:latin typeface="Carlito"/>
                <a:ea typeface="Carlito"/>
                <a:cs typeface="Carlito"/>
              </a:rPr>
              <a:t>API</a:t>
            </a:r>
            <a:r>
              <a:rPr lang="en-US" sz="2200" b="0" i="0" u="none" strike="noStrike" cap="none" spc="0">
                <a:solidFill>
                  <a:schemeClr val="tx1">
                    <a:lumMod val="75000"/>
                    <a:lumOff val="25000"/>
                  </a:schemeClr>
                </a:solidFill>
                <a:latin typeface="Carlito"/>
                <a:ea typeface="Carlito"/>
                <a:cs typeface="Carlito"/>
              </a:rPr>
              <a:t>: defines interactions across multiple software instances. Prescribes the expected behaviour.</a:t>
            </a:r>
            <a:endParaRPr sz="2200" b="0" i="0" u="none" strike="noStrike" cap="none" spc="0">
              <a:solidFill>
                <a:schemeClr val="tx1">
                  <a:lumMod val="75000"/>
                  <a:lumOff val="25000"/>
                </a:schemeClr>
              </a:solidFill>
              <a:latin typeface="Carlito"/>
              <a:ea typeface="Carlito"/>
              <a:cs typeface="Carlito"/>
            </a:endParaRPr>
          </a:p>
          <a:p>
            <a:pPr algn="l">
              <a:defRPr/>
            </a:pPr>
            <a:endParaRPr sz="2200" b="0" i="0" u="none" strike="noStrike" cap="none" spc="0">
              <a:solidFill>
                <a:schemeClr val="tx1">
                  <a:lumMod val="75000"/>
                  <a:lumOff val="25000"/>
                </a:schemeClr>
              </a:solidFill>
              <a:latin typeface="Carlito"/>
              <a:ea typeface="Carlito"/>
              <a:cs typeface="Carlito"/>
            </a:endParaRPr>
          </a:p>
          <a:p>
            <a:pPr algn="l">
              <a:defRPr/>
            </a:pPr>
            <a:r>
              <a:rPr lang="en-US" sz="2200" b="0" i="0" u="none" strike="noStrike" cap="none" spc="0">
                <a:solidFill>
                  <a:schemeClr val="tx1">
                    <a:lumMod val="75000"/>
                    <a:lumOff val="25000"/>
                  </a:schemeClr>
                </a:solidFill>
                <a:latin typeface="Carlito"/>
                <a:ea typeface="Carlito"/>
                <a:cs typeface="Carlito"/>
              </a:rPr>
              <a:t>Modern APIs stick to a HTTP and REST standards.  </a:t>
            </a:r>
            <a:endParaRPr sz="2200" b="0" i="0" u="none" strike="noStrike" cap="none" spc="0">
              <a:solidFill>
                <a:schemeClr val="tx1">
                  <a:lumMod val="75000"/>
                  <a:lumOff val="25000"/>
                </a:schemeClr>
              </a:solidFill>
              <a:latin typeface="Carlito"/>
              <a:ea typeface="Carlito"/>
              <a:cs typeface="Carlito"/>
            </a:endParaRPr>
          </a:p>
          <a:p>
            <a:pPr algn="l">
              <a:defRPr/>
            </a:pPr>
            <a:endParaRPr sz="2200">
              <a:solidFill>
                <a:schemeClr val="tx1">
                  <a:lumMod val="75000"/>
                  <a:lumOff val="25000"/>
                </a:schemeClr>
              </a:solidFill>
              <a:latin typeface="Carlito"/>
              <a:ea typeface="Carlito"/>
              <a:cs typeface="Carlito"/>
            </a:endParaRPr>
          </a:p>
          <a:p>
            <a:pPr>
              <a:defRPr/>
            </a:pPr>
            <a:endParaRPr sz="2200">
              <a:solidFill>
                <a:schemeClr val="tx1">
                  <a:lumMod val="75000"/>
                  <a:lumOff val="25000"/>
                </a:schemeClr>
              </a:solidFill>
              <a:latin typeface="Carlito"/>
              <a:ea typeface="Carlito"/>
              <a:cs typeface="Carlito"/>
            </a:endParaRPr>
          </a:p>
        </p:txBody>
      </p:sp>
      <p:sp>
        <p:nvSpPr>
          <p:cNvPr id="7" name="Rectangle 6"/>
          <p:cNvSpPr/>
          <p:nvPr/>
        </p:nvSpPr>
        <p:spPr bwMode="auto">
          <a:xfrm>
            <a:off x="5098145" y="3961759"/>
            <a:ext cx="1959237" cy="365795"/>
          </a:xfrm>
          <a:prstGeom prst="rect">
            <a:avLst/>
          </a:prstGeom>
          <a:noFill/>
          <a:ln w="12699">
            <a:solidFill>
              <a:schemeClr val="tx1">
                <a:lumMod val="50196"/>
                <a:lumOff val="49804"/>
              </a:schemeClr>
            </a:solidFill>
            <a:prstDash val="solid"/>
          </a:ln>
        </p:spPr>
        <p:txBody>
          <a:bodyPr vertOverflow="overflow" horzOverflow="clip" vert="horz" wrap="square" lIns="91440" tIns="45720" rIns="91440" bIns="45720" numCol="1" spcCol="0" rtlCol="0" fromWordArt="0" anchor="t" anchorCtr="0" forceAA="0" compatLnSpc="0">
            <a:spAutoFit/>
          </a:bodyPr>
          <a:lstStyle/>
          <a:p>
            <a:pPr algn="ctr">
              <a:defRPr/>
            </a:pPr>
            <a:r>
              <a:t>Request</a:t>
            </a:r>
          </a:p>
        </p:txBody>
      </p:sp>
      <p:sp>
        <p:nvSpPr>
          <p:cNvPr id="8" name="Rectangle 7"/>
          <p:cNvSpPr/>
          <p:nvPr/>
        </p:nvSpPr>
        <p:spPr bwMode="auto">
          <a:xfrm>
            <a:off x="5098145" y="4860344"/>
            <a:ext cx="1960173" cy="365795"/>
          </a:xfrm>
          <a:prstGeom prst="rect">
            <a:avLst/>
          </a:prstGeom>
          <a:noFill/>
          <a:ln w="12699">
            <a:solidFill>
              <a:schemeClr val="tx1">
                <a:lumMod val="50196"/>
                <a:lumOff val="49804"/>
              </a:schemeClr>
            </a:solidFill>
            <a:prstDash val="solid"/>
          </a:ln>
        </p:spPr>
        <p:txBody>
          <a:bodyPr vertOverflow="overflow" horzOverflow="clip" vert="horz" wrap="square" lIns="91440" tIns="45720" rIns="91440" bIns="45720" numCol="1" spcCol="0" rtlCol="0" fromWordArt="0" anchor="t" anchorCtr="0" forceAA="0" compatLnSpc="0">
            <a:spAutoFit/>
          </a:bodyPr>
          <a:lstStyle/>
          <a:p>
            <a:pPr algn="ctr">
              <a:defRPr/>
            </a:pPr>
            <a:r>
              <a:t>Manage request</a:t>
            </a:r>
          </a:p>
        </p:txBody>
      </p:sp>
      <p:sp>
        <p:nvSpPr>
          <p:cNvPr id="9" name="Rectangle 8"/>
          <p:cNvSpPr/>
          <p:nvPr/>
        </p:nvSpPr>
        <p:spPr bwMode="auto">
          <a:xfrm>
            <a:off x="5098145" y="5758928"/>
            <a:ext cx="1960497" cy="365795"/>
          </a:xfrm>
          <a:prstGeom prst="rect">
            <a:avLst/>
          </a:prstGeom>
          <a:noFill/>
          <a:ln w="12699">
            <a:solidFill>
              <a:schemeClr val="tx1">
                <a:lumMod val="50196"/>
                <a:lumOff val="49804"/>
              </a:schemeClr>
            </a:solidFill>
            <a:prstDash val="solid"/>
          </a:ln>
        </p:spPr>
        <p:txBody>
          <a:bodyPr vertOverflow="overflow" horzOverflow="clip" vert="horz" wrap="square" lIns="91440" tIns="45720" rIns="91440" bIns="45720" numCol="1" spcCol="0" rtlCol="0" fromWordArt="0" anchor="t" anchorCtr="0" forceAA="0" compatLnSpc="0">
            <a:spAutoFit/>
          </a:bodyPr>
          <a:lstStyle/>
          <a:p>
            <a:pPr algn="ctr">
              <a:defRPr/>
            </a:pPr>
            <a:r>
              <a:t>Response</a:t>
            </a:r>
          </a:p>
        </p:txBody>
      </p:sp>
      <p:cxnSp>
        <p:nvCxnSpPr>
          <p:cNvPr id="10" name="Straight Connector 9"/>
          <p:cNvCxnSpPr>
            <a:cxnSpLocks/>
          </p:cNvCxnSpPr>
          <p:nvPr/>
        </p:nvCxnSpPr>
        <p:spPr bwMode="auto">
          <a:xfrm rot="5399942" flipV="1">
            <a:off x="5811587" y="4593950"/>
            <a:ext cx="532786" cy="0"/>
          </a:xfrm>
          <a:prstGeom prst="line">
            <a:avLst/>
          </a:prstGeom>
          <a:ln w="12699" cap="flat" cmpd="sng" algn="ctr">
            <a:solidFill>
              <a:schemeClr val="tx1"/>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11" name="Straight Connector 10"/>
          <p:cNvCxnSpPr>
            <a:cxnSpLocks/>
          </p:cNvCxnSpPr>
          <p:nvPr/>
        </p:nvCxnSpPr>
        <p:spPr bwMode="auto">
          <a:xfrm rot="5399942" flipV="1">
            <a:off x="5811586" y="5492534"/>
            <a:ext cx="532786" cy="0"/>
          </a:xfrm>
          <a:prstGeom prst="line">
            <a:avLst/>
          </a:prstGeom>
          <a:ln w="12699" cap="flat" cmpd="sng" algn="ctr">
            <a:solidFill>
              <a:schemeClr val="tx1"/>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Two-way communications (APIs)</a:t>
            </a:r>
          </a:p>
        </p:txBody>
      </p:sp>
      <p:sp>
        <p:nvSpPr>
          <p:cNvPr id="6" name="Rectangle 5"/>
          <p:cNvSpPr/>
          <p:nvPr/>
        </p:nvSpPr>
        <p:spPr bwMode="auto">
          <a:xfrm>
            <a:off x="4622894" y="3174333"/>
            <a:ext cx="2534008" cy="682923"/>
          </a:xfrm>
          <a:prstGeom prst="rect">
            <a:avLst/>
          </a:prstGeom>
          <a:noFill/>
          <a:ln w="12699">
            <a:solidFill>
              <a:schemeClr val="tx1">
                <a:lumMod val="50196"/>
                <a:lumOff val="49804"/>
              </a:schemeClr>
            </a:solidFill>
            <a:prstDash val="solid"/>
          </a:ln>
        </p:spPr>
        <p:txBody>
          <a:bodyPr vertOverflow="overflow" horzOverflow="clip" vert="horz" wrap="square" lIns="91440" tIns="45720" rIns="91440" bIns="45720" numCol="1" spcCol="0" rtlCol="0" fromWordArt="0" anchor="t" anchorCtr="0" forceAA="0" compatLnSpc="0">
            <a:noAutofit/>
          </a:bodyPr>
          <a:lstStyle/>
          <a:p>
            <a:pPr algn="ctr">
              <a:defRPr/>
            </a:pPr>
            <a:r>
              <a:rPr lang="en-US" sz="1800" b="0" i="0" u="none" strike="noStrike" cap="none" spc="0">
                <a:solidFill>
                  <a:schemeClr val="tx1">
                    <a:lumMod val="75000"/>
                    <a:lumOff val="25000"/>
                  </a:schemeClr>
                </a:solidFill>
                <a:latin typeface="Carlito"/>
                <a:ea typeface="Carlito"/>
                <a:cs typeface="Carlito"/>
              </a:rPr>
              <a:t>Network host</a:t>
            </a:r>
          </a:p>
          <a:p>
            <a:pPr algn="ctr">
              <a:defRPr/>
            </a:pPr>
            <a:r>
              <a:rPr lang="en-US" sz="1800" b="0" i="0" u="none" strike="noStrike" cap="none" spc="0">
                <a:solidFill>
                  <a:schemeClr val="tx1">
                    <a:lumMod val="75000"/>
                    <a:lumOff val="25000"/>
                  </a:schemeClr>
                </a:solidFill>
                <a:latin typeface="Carlito"/>
                <a:ea typeface="Carlito"/>
                <a:cs typeface="Carlito"/>
              </a:rPr>
              <a:t>https://website.com</a:t>
            </a:r>
            <a:endParaRPr>
              <a:latin typeface="Carlito"/>
              <a:ea typeface="Carlito"/>
              <a:cs typeface="Carlito"/>
            </a:endParaRPr>
          </a:p>
        </p:txBody>
      </p:sp>
      <p:sp>
        <p:nvSpPr>
          <p:cNvPr id="7" name="Rectangle 6"/>
          <p:cNvSpPr/>
          <p:nvPr/>
        </p:nvSpPr>
        <p:spPr bwMode="auto">
          <a:xfrm>
            <a:off x="4047800" y="1934286"/>
            <a:ext cx="3684196" cy="646979"/>
          </a:xfrm>
          <a:prstGeom prst="rect">
            <a:avLst/>
          </a:prstGeom>
          <a:noFill/>
          <a:ln w="12699">
            <a:solidFill>
              <a:schemeClr val="tx1">
                <a:lumMod val="50196"/>
                <a:lumOff val="49804"/>
              </a:schemeClr>
            </a:solidFill>
            <a:prstDash val="solid"/>
          </a:ln>
        </p:spPr>
        <p:txBody>
          <a:bodyPr vertOverflow="overflow" horzOverflow="clip" vert="horz" wrap="square" lIns="91440" tIns="45720" rIns="91440" bIns="45720" numCol="1" spcCol="0" rtlCol="0" fromWordArt="0" anchor="t" anchorCtr="0" forceAA="0" compatLnSpc="0">
            <a:noAutofit/>
          </a:bodyPr>
          <a:lstStyle/>
          <a:p>
            <a:pPr algn="ctr">
              <a:defRPr/>
            </a:pPr>
            <a:r>
              <a:rPr>
                <a:latin typeface="Carlito"/>
                <a:ea typeface="Carlito"/>
                <a:cs typeface="Carlito"/>
              </a:rPr>
              <a:t>GET request</a:t>
            </a:r>
          </a:p>
          <a:p>
            <a:pPr algn="ctr">
              <a:defRPr/>
            </a:pPr>
            <a:r>
              <a:rPr lang="en-US" sz="1800" b="0" i="0" u="none" strike="noStrike" cap="none" spc="0">
                <a:solidFill>
                  <a:schemeClr val="tx1">
                    <a:lumMod val="75000"/>
                    <a:lumOff val="25000"/>
                  </a:schemeClr>
                </a:solidFill>
                <a:latin typeface="Carlito"/>
                <a:ea typeface="Carlito"/>
                <a:cs typeface="Carlito"/>
              </a:rPr>
              <a:t>https://www.website.com/get_time</a:t>
            </a:r>
            <a:endParaRPr>
              <a:latin typeface="Carlito"/>
              <a:ea typeface="Carlito"/>
              <a:cs typeface="Carlito"/>
            </a:endParaRPr>
          </a:p>
        </p:txBody>
      </p:sp>
      <p:sp>
        <p:nvSpPr>
          <p:cNvPr id="8" name="Rectangle 7"/>
          <p:cNvSpPr/>
          <p:nvPr/>
        </p:nvSpPr>
        <p:spPr bwMode="auto">
          <a:xfrm>
            <a:off x="4622894" y="4432352"/>
            <a:ext cx="2534007" cy="682921"/>
          </a:xfrm>
          <a:prstGeom prst="rect">
            <a:avLst/>
          </a:prstGeom>
          <a:noFill/>
          <a:ln w="12699">
            <a:solidFill>
              <a:schemeClr val="tx1">
                <a:lumMod val="50196"/>
                <a:lumOff val="49804"/>
              </a:schemeClr>
            </a:solidFill>
            <a:prstDash val="solid"/>
          </a:ln>
        </p:spPr>
        <p:txBody>
          <a:bodyPr vertOverflow="overflow" horzOverflow="clip" vert="horz" wrap="square" lIns="91440" tIns="45720" rIns="91440" bIns="45720" numCol="1" spcCol="0" rtlCol="0" fromWordArt="0" anchor="t" anchorCtr="0" forceAA="0" compatLnSpc="0">
            <a:noAutofit/>
          </a:bodyPr>
          <a:lstStyle/>
          <a:p>
            <a:pPr algn="ctr">
              <a:defRPr/>
            </a:pPr>
            <a:r>
              <a:rPr lang="en-US" sz="1800" b="0" i="0" u="none" strike="noStrike" cap="none" spc="0">
                <a:solidFill>
                  <a:schemeClr val="tx1">
                    <a:lumMod val="75000"/>
                    <a:lumOff val="25000"/>
                  </a:schemeClr>
                </a:solidFill>
                <a:latin typeface="Carlito"/>
                <a:ea typeface="Carlito"/>
                <a:cs typeface="Carlito"/>
              </a:rPr>
              <a:t>Execute command called "get_time"</a:t>
            </a:r>
          </a:p>
        </p:txBody>
      </p:sp>
      <p:sp>
        <p:nvSpPr>
          <p:cNvPr id="9" name="Rectangle 8"/>
          <p:cNvSpPr/>
          <p:nvPr/>
        </p:nvSpPr>
        <p:spPr bwMode="auto">
          <a:xfrm>
            <a:off x="4083743" y="5690370"/>
            <a:ext cx="3594339" cy="682921"/>
          </a:xfrm>
          <a:prstGeom prst="rect">
            <a:avLst/>
          </a:prstGeom>
          <a:noFill/>
          <a:ln w="12699">
            <a:solidFill>
              <a:schemeClr val="tx1">
                <a:lumMod val="50196"/>
                <a:lumOff val="49804"/>
              </a:schemeClr>
            </a:solidFill>
            <a:prstDash val="solid"/>
          </a:ln>
        </p:spPr>
        <p:txBody>
          <a:bodyPr vertOverflow="overflow" horzOverflow="clip" vert="horz" wrap="square" lIns="91440" tIns="45720" rIns="91440" bIns="45720" numCol="1" spcCol="0" rtlCol="0" fromWordArt="0" anchor="t" anchorCtr="0" forceAA="0" compatLnSpc="0">
            <a:noAutofit/>
          </a:bodyPr>
          <a:lstStyle/>
          <a:p>
            <a:pPr algn="ctr">
              <a:defRPr/>
            </a:pPr>
            <a:r>
              <a:rPr lang="en-US" sz="1800" b="0" i="0" u="none" strike="noStrike" cap="none" spc="0">
                <a:solidFill>
                  <a:schemeClr val="tx1">
                    <a:lumMod val="75000"/>
                    <a:lumOff val="25000"/>
                  </a:schemeClr>
                </a:solidFill>
                <a:latin typeface="Carlito"/>
                <a:ea typeface="Carlito"/>
                <a:cs typeface="Carlito"/>
              </a:rPr>
              <a:t>Response:</a:t>
            </a:r>
          </a:p>
          <a:p>
            <a:pPr algn="ctr">
              <a:defRPr/>
            </a:pPr>
            <a:r>
              <a:rPr lang="en-US" sz="1800" b="0" i="0" u="none" strike="noStrike" cap="none" spc="0">
                <a:solidFill>
                  <a:schemeClr val="tx1">
                    <a:lumMod val="75000"/>
                    <a:lumOff val="25000"/>
                  </a:schemeClr>
                </a:solidFill>
                <a:latin typeface="Carlito"/>
                <a:ea typeface="Carlito"/>
                <a:cs typeface="Carlito"/>
              </a:rPr>
              <a:t>time: 2018-04-15T07:12:36.324Z</a:t>
            </a:r>
          </a:p>
        </p:txBody>
      </p:sp>
      <p:cxnSp>
        <p:nvCxnSpPr>
          <p:cNvPr id="10" name="Straight Connector 9"/>
          <p:cNvCxnSpPr>
            <a:cxnSpLocks/>
          </p:cNvCxnSpPr>
          <p:nvPr/>
        </p:nvCxnSpPr>
        <p:spPr bwMode="auto">
          <a:xfrm rot="5399942" flipV="1">
            <a:off x="5584379" y="4135819"/>
            <a:ext cx="593064" cy="0"/>
          </a:xfrm>
          <a:prstGeom prst="line">
            <a:avLst/>
          </a:prstGeom>
          <a:ln w="12699" cap="flat" cmpd="sng" algn="ctr">
            <a:solidFill>
              <a:schemeClr val="tx1"/>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11" name="Straight Connector 10"/>
          <p:cNvCxnSpPr>
            <a:cxnSpLocks/>
          </p:cNvCxnSpPr>
          <p:nvPr/>
        </p:nvCxnSpPr>
        <p:spPr bwMode="auto">
          <a:xfrm rot="5399942" flipV="1">
            <a:off x="5584379" y="5393837"/>
            <a:ext cx="593064" cy="0"/>
          </a:xfrm>
          <a:prstGeom prst="line">
            <a:avLst/>
          </a:prstGeom>
          <a:ln w="12699" cap="flat" cmpd="sng" algn="ctr">
            <a:solidFill>
              <a:schemeClr val="tx1"/>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cxnSp>
        <p:nvCxnSpPr>
          <p:cNvPr id="12" name="Straight Connector 11"/>
          <p:cNvCxnSpPr>
            <a:cxnSpLocks/>
          </p:cNvCxnSpPr>
          <p:nvPr/>
        </p:nvCxnSpPr>
        <p:spPr bwMode="auto">
          <a:xfrm rot="5399942" flipV="1">
            <a:off x="5584378" y="2877800"/>
            <a:ext cx="593064" cy="0"/>
          </a:xfrm>
          <a:prstGeom prst="line">
            <a:avLst/>
          </a:prstGeom>
          <a:ln w="12699" cap="flat" cmpd="sng" algn="ctr">
            <a:solidFill>
              <a:schemeClr val="tx1"/>
            </a:solidFill>
            <a:prstDash val="solid"/>
            <a:miter/>
            <a:tailEnd type="arrow" len="med"/>
          </a:ln>
        </p:spPr>
        <p:style>
          <a:lnRef idx="1">
            <a:schemeClr val="accent1">
              <a:shade val="50000"/>
            </a:schemeClr>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bwMode="auto">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p:cNvPicPr>
            <a:picLocks noChangeAspect="1"/>
          </p:cNvPicPr>
          <p:nvPr/>
        </p:nvPicPr>
        <p:blipFill>
          <a:blip r:embed="rId2"/>
          <a:stretch/>
        </p:blipFill>
        <p:spPr bwMode="auto">
          <a:xfrm>
            <a:off x="10941254" y="5814232"/>
            <a:ext cx="707197" cy="658425"/>
          </a:xfrm>
          <a:prstGeom prst="rect">
            <a:avLst/>
          </a:prstGeom>
        </p:spPr>
      </p:pic>
      <p:graphicFrame>
        <p:nvGraphicFramePr>
          <p:cNvPr id="5" name="Table 6"/>
          <p:cNvGraphicFramePr>
            <a:graphicFrameLocks noGrp="1"/>
          </p:cNvGraphicFramePr>
          <p:nvPr>
            <p:extLst>
              <p:ext uri="{D42A27DB-BD31-4B8C-83A1-F6EECF244321}">
                <p14:modId xmlns:p14="http://schemas.microsoft.com/office/powerpoint/2010/main" val="721297317"/>
              </p:ext>
            </p:extLst>
          </p:nvPr>
        </p:nvGraphicFramePr>
        <p:xfrm>
          <a:off x="643467" y="684101"/>
          <a:ext cx="10905066" cy="5489799"/>
        </p:xfrm>
        <a:graphic>
          <a:graphicData uri="http://schemas.openxmlformats.org/drawingml/2006/table">
            <a:tbl>
              <a:tblPr firstRow="1" bandRow="1">
                <a:tableStyleId>{E0468C56-9A7B-BBB2-6B6B-DFA7DFA4D566}</a:tableStyleId>
              </a:tblPr>
              <a:tblGrid>
                <a:gridCol w="10905066">
                  <a:extLst>
                    <a:ext uri="{9D8B030D-6E8A-4147-A177-3AD203B41FA5}">
                      <a16:colId xmlns:a16="http://schemas.microsoft.com/office/drawing/2014/main" val="20000"/>
                    </a:ext>
                  </a:extLst>
                </a:gridCol>
              </a:tblGrid>
              <a:tr h="1111322">
                <a:tc>
                  <a:txBody>
                    <a:bodyPr/>
                    <a:lstStyle/>
                    <a:p>
                      <a:pPr algn="ctr">
                        <a:defRPr/>
                      </a:pPr>
                      <a:r>
                        <a:rPr lang="en-US" sz="5300" b="1" cap="none" spc="0">
                          <a:solidFill>
                            <a:schemeClr val="bg1"/>
                          </a:solidFill>
                          <a:latin typeface="Calibri"/>
                          <a:cs typeface="Calibri"/>
                        </a:rPr>
                        <a:t>AGENDA</a:t>
                      </a:r>
                      <a:endParaRPr lang="en-CA" sz="5300" b="1" cap="none" spc="0">
                        <a:solidFill>
                          <a:schemeClr val="bg1"/>
                        </a:solidFill>
                        <a:latin typeface="Calibri"/>
                        <a:cs typeface="Calibri"/>
                      </a:endParaRPr>
                    </a:p>
                  </a:txBody>
                  <a:tcPr marL="169093" marR="169093" marT="169093" marB="84547" anchor="ctr">
                    <a:lnL w="12700" algn="ctr">
                      <a:noFill/>
                    </a:lnL>
                    <a:lnR w="12700" algn="ctr">
                      <a:noFill/>
                    </a:lnR>
                    <a:lnT w="19050" algn="ctr">
                      <a:noFill/>
                    </a:lnT>
                    <a:lnB w="38100" algn="ctr">
                      <a:noFill/>
                    </a:lnB>
                    <a:solidFill>
                      <a:schemeClr val="accent2"/>
                    </a:solidFill>
                  </a:tcPr>
                </a:tc>
                <a:extLst>
                  <a:ext uri="{0D108BD9-81ED-4DB2-BD59-A6C34878D82A}">
                    <a16:rowId xmlns:a16="http://schemas.microsoft.com/office/drawing/2014/main" val="10000"/>
                  </a:ext>
                </a:extLst>
              </a:tr>
              <a:tr h="1252699">
                <a:tc>
                  <a:txBody>
                    <a:bodyPr/>
                    <a:lstStyle/>
                    <a:p>
                      <a:pPr lvl="0" algn="l" defTabSz="914400">
                        <a:lnSpc>
                          <a:spcPct val="100000"/>
                        </a:lnSpc>
                        <a:spcBef>
                          <a:spcPts val="0"/>
                        </a:spcBef>
                        <a:spcAft>
                          <a:spcPts val="0"/>
                        </a:spcAft>
                        <a:defRPr/>
                      </a:pPr>
                      <a:r>
                        <a:rPr lang="en-US" sz="3100" b="0" i="0" u="none" strike="noStrike" cap="none" spc="0" dirty="0">
                          <a:solidFill>
                            <a:schemeClr val="tx1"/>
                          </a:solidFill>
                          <a:latin typeface="+mn-lt"/>
                          <a:ea typeface="+mn-lt"/>
                          <a:cs typeface="+mn-lt"/>
                        </a:rPr>
                        <a:t>Introduction to Cody Dodd and </a:t>
                      </a:r>
                      <a:r>
                        <a:rPr lang="en-US" sz="3100" b="0" i="0" u="none" strike="noStrike" cap="none" spc="0" dirty="0">
                          <a:solidFill>
                            <a:schemeClr val="tx1"/>
                          </a:solidFill>
                          <a:latin typeface="+mn-lt"/>
                          <a:ea typeface="+mn-lt"/>
                          <a:cs typeface="Calibri"/>
                        </a:rPr>
                        <a:t>Session's philosophy: Going beyond the 'tool' view of technology - </a:t>
                      </a:r>
                      <a:r>
                        <a:rPr lang="en-US" sz="3100" b="0" i="0" u="none" strike="noStrike" cap="none" spc="0" dirty="0">
                          <a:solidFill>
                            <a:schemeClr val="accent6">
                              <a:lumMod val="75000"/>
                            </a:schemeClr>
                          </a:solidFill>
                          <a:latin typeface="+mn-lt"/>
                          <a:ea typeface="+mn-lt"/>
                          <a:cs typeface="Calibri"/>
                        </a:rPr>
                        <a:t>5 mins</a:t>
                      </a:r>
                      <a:endParaRPr sz="2800" dirty="0">
                        <a:solidFill>
                          <a:schemeClr val="accent6">
                            <a:lumMod val="75000"/>
                          </a:schemeClr>
                        </a:solidFill>
                      </a:endParaRPr>
                    </a:p>
                  </a:txBody>
                  <a:tcPr marL="169093" marR="169093" marT="169093" marB="84547">
                    <a:lnL w="12700" algn="ctr">
                      <a:noFill/>
                    </a:lnL>
                    <a:lnR w="12700" algn="ctr">
                      <a:noFill/>
                    </a:lnR>
                    <a:lnT w="38100" algn="ctr">
                      <a:noFill/>
                    </a:lnT>
                    <a:lnB w="9525" algn="ctr">
                      <a:solidFill>
                        <a:schemeClr val="tx1">
                          <a:lumMod val="50000"/>
                          <a:lumOff val="50000"/>
                        </a:schemeClr>
                      </a:solidFill>
                    </a:lnB>
                    <a:solidFill>
                      <a:schemeClr val="bg1">
                        <a:lumMod val="95000"/>
                      </a:schemeClr>
                    </a:solidFill>
                  </a:tcPr>
                </a:tc>
                <a:extLst>
                  <a:ext uri="{0D108BD9-81ED-4DB2-BD59-A6C34878D82A}">
                    <a16:rowId xmlns:a16="http://schemas.microsoft.com/office/drawing/2014/main" val="10001"/>
                  </a:ext>
                </a:extLst>
              </a:tr>
              <a:tr h="781445">
                <a:tc>
                  <a:txBody>
                    <a:bodyPr/>
                    <a:lstStyle/>
                    <a:p>
                      <a:pPr lvl="0">
                        <a:defRPr/>
                      </a:pPr>
                      <a:r>
                        <a:rPr lang="en-CA" sz="3100" b="1">
                          <a:solidFill>
                            <a:schemeClr val="dk1"/>
                          </a:solidFill>
                          <a:latin typeface="+mn-lt"/>
                          <a:ea typeface="+mn-ea"/>
                          <a:cs typeface="+mn-cs"/>
                        </a:rPr>
                        <a:t>What is Artificial Intelligence? </a:t>
                      </a:r>
                      <a:r>
                        <a:rPr lang="en-CA" sz="3100">
                          <a:solidFill>
                            <a:schemeClr val="dk1"/>
                          </a:solidFill>
                          <a:latin typeface="+mn-lt"/>
                          <a:ea typeface="+mn-ea"/>
                          <a:cs typeface="+mn-cs"/>
                        </a:rPr>
                        <a:t>- </a:t>
                      </a:r>
                      <a:r>
                        <a:rPr lang="en-CA" sz="3100">
                          <a:solidFill>
                            <a:schemeClr val="accent6">
                              <a:lumMod val="75000"/>
                            </a:schemeClr>
                          </a:solidFill>
                          <a:latin typeface="+mn-lt"/>
                          <a:ea typeface="+mn-ea"/>
                          <a:cs typeface="+mn-cs"/>
                        </a:rPr>
                        <a:t>5 mins – </a:t>
                      </a:r>
                      <a:r>
                        <a:rPr lang="en-CA" sz="3100" b="1">
                          <a:solidFill>
                            <a:schemeClr val="accent6">
                              <a:lumMod val="75000"/>
                            </a:schemeClr>
                          </a:solidFill>
                          <a:latin typeface="+mn-lt"/>
                          <a:ea typeface="+mn-ea"/>
                          <a:cs typeface="+mn-cs"/>
                        </a:rPr>
                        <a:t>Slides 5-29</a:t>
                      </a:r>
                    </a:p>
                  </a:txBody>
                  <a:tcPr marL="169093" marR="169093" marT="169093" marB="84547">
                    <a:lnL w="12700" algn="ctr">
                      <a:noFill/>
                    </a:lnL>
                    <a:lnR w="12700" algn="ctr">
                      <a:noFill/>
                    </a:lnR>
                    <a:lnT w="9525" algn="ctr">
                      <a:solidFill>
                        <a:schemeClr val="tx1">
                          <a:lumMod val="50000"/>
                          <a:lumOff val="50000"/>
                        </a:schemeClr>
                      </a:solidFill>
                    </a:lnT>
                    <a:lnB w="9525" algn="ctr">
                      <a:solidFill>
                        <a:schemeClr val="tx1">
                          <a:lumMod val="50000"/>
                          <a:lumOff val="50000"/>
                        </a:schemeClr>
                      </a:solidFill>
                    </a:lnB>
                    <a:solidFill>
                      <a:schemeClr val="bg1">
                        <a:lumMod val="95000"/>
                      </a:schemeClr>
                    </a:solidFill>
                  </a:tcPr>
                </a:tc>
                <a:extLst>
                  <a:ext uri="{0D108BD9-81ED-4DB2-BD59-A6C34878D82A}">
                    <a16:rowId xmlns:a16="http://schemas.microsoft.com/office/drawing/2014/main" val="10002"/>
                  </a:ext>
                </a:extLst>
              </a:tr>
              <a:tr h="781445">
                <a:tc>
                  <a:txBody>
                    <a:bodyPr/>
                    <a:lstStyle/>
                    <a:p>
                      <a:pPr lvl="0" algn="l" defTabSz="914400">
                        <a:lnSpc>
                          <a:spcPct val="100000"/>
                        </a:lnSpc>
                        <a:spcBef>
                          <a:spcPts val="0"/>
                        </a:spcBef>
                        <a:spcAft>
                          <a:spcPts val="0"/>
                        </a:spcAft>
                        <a:defRPr/>
                      </a:pPr>
                      <a:r>
                        <a:rPr lang="en-CA" sz="3100" b="1" cap="none" spc="0">
                          <a:solidFill>
                            <a:schemeClr val="tx1"/>
                          </a:solidFill>
                          <a:latin typeface="Calibri"/>
                          <a:cs typeface="Calibri"/>
                        </a:rPr>
                        <a:t>Bias and Ethics </a:t>
                      </a:r>
                      <a:r>
                        <a:rPr lang="en-CA" sz="3100" b="0" cap="none" spc="0">
                          <a:solidFill>
                            <a:schemeClr val="tx1"/>
                          </a:solidFill>
                          <a:latin typeface="Calibri"/>
                          <a:cs typeface="Calibri"/>
                        </a:rPr>
                        <a:t>- </a:t>
                      </a:r>
                      <a:r>
                        <a:rPr lang="en-CA" sz="3100">
                          <a:solidFill>
                            <a:schemeClr val="accent6">
                              <a:lumMod val="75000"/>
                            </a:schemeClr>
                          </a:solidFill>
                          <a:latin typeface="+mn-lt"/>
                          <a:ea typeface="+mn-ea"/>
                          <a:cs typeface="+mn-cs"/>
                        </a:rPr>
                        <a:t>5 mins – </a:t>
                      </a:r>
                      <a:r>
                        <a:rPr lang="en-CA" sz="3100" b="1">
                          <a:solidFill>
                            <a:schemeClr val="accent6">
                              <a:lumMod val="75000"/>
                            </a:schemeClr>
                          </a:solidFill>
                          <a:latin typeface="+mn-lt"/>
                          <a:ea typeface="+mn-ea"/>
                          <a:cs typeface="+mn-cs"/>
                        </a:rPr>
                        <a:t>Slides 30 - 38</a:t>
                      </a:r>
                      <a:endParaRPr lang="en-CA" sz="3100" b="0" cap="none" spc="0">
                        <a:solidFill>
                          <a:schemeClr val="accent6">
                            <a:lumMod val="75000"/>
                          </a:schemeClr>
                        </a:solidFill>
                        <a:latin typeface="Calibri"/>
                        <a:cs typeface="Calibri"/>
                      </a:endParaRPr>
                    </a:p>
                  </a:txBody>
                  <a:tcPr marL="169093" marR="169093" marT="169093" marB="84547">
                    <a:lnL w="12700" algn="ctr">
                      <a:noFill/>
                    </a:lnL>
                    <a:lnR w="12700" algn="ctr">
                      <a:noFill/>
                    </a:lnR>
                    <a:lnT w="9525" algn="ctr">
                      <a:solidFill>
                        <a:schemeClr val="tx1">
                          <a:lumMod val="50000"/>
                          <a:lumOff val="50000"/>
                        </a:schemeClr>
                      </a:solidFill>
                    </a:lnT>
                    <a:lnB w="9525" algn="ctr">
                      <a:solidFill>
                        <a:schemeClr val="tx1">
                          <a:lumMod val="50000"/>
                          <a:lumOff val="50000"/>
                        </a:schemeClr>
                      </a:solidFill>
                    </a:lnB>
                    <a:solidFill>
                      <a:schemeClr val="bg1">
                        <a:lumMod val="95000"/>
                      </a:schemeClr>
                    </a:solidFill>
                  </a:tcPr>
                </a:tc>
                <a:extLst>
                  <a:ext uri="{0D108BD9-81ED-4DB2-BD59-A6C34878D82A}">
                    <a16:rowId xmlns:a16="http://schemas.microsoft.com/office/drawing/2014/main" val="10003"/>
                  </a:ext>
                </a:extLst>
              </a:tr>
              <a:tr h="781445">
                <a:tc>
                  <a:txBody>
                    <a:bodyPr/>
                    <a:lstStyle/>
                    <a:p>
                      <a:pPr lvl="0">
                        <a:defRPr/>
                      </a:pPr>
                      <a:r>
                        <a:rPr lang="en-CA" sz="3100" b="1" cap="none" spc="0">
                          <a:solidFill>
                            <a:schemeClr val="tx1"/>
                          </a:solidFill>
                          <a:latin typeface="Calibri"/>
                        </a:rPr>
                        <a:t>Use Cases and Competencies  </a:t>
                      </a:r>
                      <a:r>
                        <a:rPr lang="en-CA" sz="3100" cap="none" spc="0">
                          <a:solidFill>
                            <a:schemeClr val="tx1"/>
                          </a:solidFill>
                          <a:latin typeface="Calibri"/>
                        </a:rPr>
                        <a:t>- </a:t>
                      </a:r>
                      <a:r>
                        <a:rPr lang="en-CA" sz="3100" cap="none" spc="0">
                          <a:solidFill>
                            <a:schemeClr val="accent6">
                              <a:lumMod val="75000"/>
                            </a:schemeClr>
                          </a:solidFill>
                          <a:latin typeface="+mn-lt"/>
                          <a:ea typeface="+mn-ea"/>
                          <a:cs typeface="+mn-cs"/>
                        </a:rPr>
                        <a:t>30 mins</a:t>
                      </a:r>
                      <a:r>
                        <a:rPr lang="en-CA" sz="3100">
                          <a:solidFill>
                            <a:schemeClr val="accent6">
                              <a:lumMod val="75000"/>
                            </a:schemeClr>
                          </a:solidFill>
                          <a:latin typeface="+mn-lt"/>
                          <a:ea typeface="+mn-ea"/>
                          <a:cs typeface="+mn-cs"/>
                        </a:rPr>
                        <a:t> – </a:t>
                      </a:r>
                      <a:r>
                        <a:rPr lang="en-CA" sz="3100" b="1">
                          <a:solidFill>
                            <a:schemeClr val="accent6">
                              <a:lumMod val="75000"/>
                            </a:schemeClr>
                          </a:solidFill>
                          <a:latin typeface="+mn-lt"/>
                          <a:ea typeface="+mn-ea"/>
                          <a:cs typeface="+mn-cs"/>
                        </a:rPr>
                        <a:t>Slides 39 - 49</a:t>
                      </a:r>
                      <a:endParaRPr lang="en-CA" sz="3100" cap="none" spc="0">
                        <a:solidFill>
                          <a:schemeClr val="accent6">
                            <a:lumMod val="75000"/>
                          </a:schemeClr>
                        </a:solidFill>
                        <a:latin typeface="Calibri"/>
                      </a:endParaRPr>
                    </a:p>
                  </a:txBody>
                  <a:tcPr marL="169093" marR="169093" marT="169093" marB="84547">
                    <a:lnL w="12700" algn="ctr">
                      <a:noFill/>
                    </a:lnL>
                    <a:lnR w="12700" algn="ctr">
                      <a:noFill/>
                    </a:lnR>
                    <a:lnT w="9525" algn="ctr">
                      <a:solidFill>
                        <a:schemeClr val="tx1">
                          <a:lumMod val="50000"/>
                          <a:lumOff val="50000"/>
                        </a:schemeClr>
                      </a:solidFill>
                    </a:lnT>
                    <a:lnB w="12700" algn="ctr">
                      <a:noFill/>
                    </a:lnB>
                    <a:solidFill>
                      <a:schemeClr val="bg1">
                        <a:lumMod val="95000"/>
                      </a:schemeClr>
                    </a:solidFill>
                  </a:tcPr>
                </a:tc>
                <a:extLst>
                  <a:ext uri="{0D108BD9-81ED-4DB2-BD59-A6C34878D82A}">
                    <a16:rowId xmlns:a16="http://schemas.microsoft.com/office/drawing/2014/main" val="10004"/>
                  </a:ext>
                </a:extLst>
              </a:tr>
              <a:tr h="781443">
                <a:tc>
                  <a:txBody>
                    <a:bodyPr/>
                    <a:lstStyle/>
                    <a:p>
                      <a:pPr lvl="0">
                        <a:defRPr/>
                      </a:pPr>
                      <a:r>
                        <a:rPr lang="en-CA" sz="3100" b="1" cap="none" spc="0" dirty="0">
                          <a:solidFill>
                            <a:schemeClr val="tx1"/>
                          </a:solidFill>
                          <a:latin typeface="Calibri"/>
                        </a:rPr>
                        <a:t>Q&amp;A / Wrap Up / Next Steps </a:t>
                      </a:r>
                      <a:r>
                        <a:rPr lang="en-CA" sz="3100" cap="none" spc="0" dirty="0">
                          <a:solidFill>
                            <a:schemeClr val="tx1"/>
                          </a:solidFill>
                          <a:latin typeface="Calibri"/>
                        </a:rPr>
                        <a:t>– </a:t>
                      </a:r>
                      <a:r>
                        <a:rPr lang="en-CA" sz="3100" cap="none" spc="0" dirty="0">
                          <a:solidFill>
                            <a:schemeClr val="accent6">
                              <a:lumMod val="75000"/>
                            </a:schemeClr>
                          </a:solidFill>
                          <a:latin typeface="Calibri"/>
                        </a:rPr>
                        <a:t>1</a:t>
                      </a:r>
                      <a:r>
                        <a:rPr lang="en-CA" sz="3100" dirty="0">
                          <a:solidFill>
                            <a:schemeClr val="accent6">
                              <a:lumMod val="75000"/>
                            </a:schemeClr>
                          </a:solidFill>
                          <a:latin typeface="+mn-lt"/>
                          <a:ea typeface="+mn-ea"/>
                          <a:cs typeface="+mn-cs"/>
                        </a:rPr>
                        <a:t>5 mins – </a:t>
                      </a:r>
                      <a:r>
                        <a:rPr lang="en-CA" sz="3100" b="1" dirty="0">
                          <a:solidFill>
                            <a:schemeClr val="accent6">
                              <a:lumMod val="75000"/>
                            </a:schemeClr>
                          </a:solidFill>
                          <a:latin typeface="+mn-lt"/>
                          <a:ea typeface="+mn-ea"/>
                          <a:cs typeface="+mn-cs"/>
                        </a:rPr>
                        <a:t>Slide 50</a:t>
                      </a:r>
                      <a:endParaRPr lang="en-CA" sz="3100" cap="none" spc="0" dirty="0">
                        <a:solidFill>
                          <a:schemeClr val="accent6">
                            <a:lumMod val="75000"/>
                          </a:schemeClr>
                        </a:solidFill>
                        <a:latin typeface="Calibri"/>
                      </a:endParaRPr>
                    </a:p>
                  </a:txBody>
                  <a:tcPr marL="169092" marR="169092" marT="169092" marB="84547">
                    <a:lnL w="12699" algn="ctr">
                      <a:noFill/>
                    </a:lnL>
                    <a:lnR w="12699" algn="ctr">
                      <a:noFill/>
                    </a:lnR>
                    <a:lnT w="9524" algn="ctr">
                      <a:noFill/>
                    </a:lnT>
                    <a:lnB w="12699" algn="ctr">
                      <a:noFill/>
                    </a:lnB>
                    <a:solidFill>
                      <a:schemeClr val="bg1">
                        <a:lumMod val="95000"/>
                      </a:schemeClr>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Two-way communications (APIs)</a:t>
            </a:r>
          </a:p>
        </p:txBody>
      </p:sp>
      <p:sp>
        <p:nvSpPr>
          <p:cNvPr id="6" name="Rectangle 5"/>
          <p:cNvSpPr/>
          <p:nvPr/>
        </p:nvSpPr>
        <p:spPr bwMode="auto">
          <a:xfrm>
            <a:off x="4101616" y="2530827"/>
            <a:ext cx="4402133" cy="210315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tx1">
                    <a:lumMod val="75000"/>
                    <a:lumOff val="25000"/>
                  </a:schemeClr>
                </a:solidFill>
                <a:latin typeface="Carlito"/>
                <a:ea typeface="Carlito"/>
                <a:cs typeface="Carlito"/>
              </a:rPr>
              <a:t>Most common API actions</a:t>
            </a:r>
          </a:p>
          <a:p>
            <a:pPr marL="327935" indent="-327935" algn="l">
              <a:buFont typeface="Arial"/>
              <a:buChar char="•"/>
              <a:defRPr/>
            </a:pPr>
            <a:r>
              <a:rPr sz="2200">
                <a:solidFill>
                  <a:schemeClr val="tx1">
                    <a:lumMod val="75000"/>
                    <a:lumOff val="25000"/>
                  </a:schemeClr>
                </a:solidFill>
                <a:latin typeface="Carlito"/>
                <a:ea typeface="Carlito"/>
                <a:cs typeface="Carlito"/>
              </a:rPr>
              <a:t>Go find something</a:t>
            </a:r>
          </a:p>
          <a:p>
            <a:pPr marL="327935" indent="-327935" algn="l">
              <a:buFont typeface="Arial"/>
              <a:buChar char="•"/>
              <a:defRPr/>
            </a:pPr>
            <a:r>
              <a:rPr sz="2200">
                <a:solidFill>
                  <a:schemeClr val="tx1">
                    <a:lumMod val="75000"/>
                    <a:lumOff val="25000"/>
                  </a:schemeClr>
                </a:solidFill>
                <a:latin typeface="Carlito"/>
                <a:ea typeface="Carlito"/>
                <a:cs typeface="Carlito"/>
              </a:rPr>
              <a:t>Save something</a:t>
            </a:r>
          </a:p>
          <a:p>
            <a:pPr marL="327936" indent="-327936" algn="l">
              <a:buFont typeface="Arial"/>
              <a:buChar char="•"/>
              <a:defRPr/>
            </a:pPr>
            <a:r>
              <a:rPr sz="2200">
                <a:solidFill>
                  <a:schemeClr val="tx1">
                    <a:lumMod val="75000"/>
                    <a:lumOff val="25000"/>
                  </a:schemeClr>
                </a:solidFill>
                <a:latin typeface="Carlito"/>
                <a:ea typeface="Carlito"/>
                <a:cs typeface="Carlito"/>
              </a:rPr>
              <a:t>Delete something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2"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5043934" y="2153072"/>
            <a:ext cx="6494063" cy="3858258"/>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bg1">
                    <a:lumMod val="75000"/>
                  </a:schemeClr>
                </a:solidFill>
                <a:latin typeface="Carlito"/>
                <a:ea typeface="Carlito"/>
                <a:cs typeface="Carlito"/>
              </a:rPr>
              <a:t>Do machines have the ability to store knowledge?</a:t>
            </a:r>
            <a:endParaRPr sz="2200">
              <a:solidFill>
                <a:schemeClr val="tx1">
                  <a:lumMod val="75000"/>
                  <a:lumOff val="25000"/>
                </a:schemeClr>
              </a:solidFill>
              <a:latin typeface="Carlito"/>
              <a:ea typeface="Carlito"/>
              <a:cs typeface="Carlito"/>
            </a:endParaRPr>
          </a:p>
          <a:p>
            <a:pPr algn="l">
              <a:defRPr/>
            </a:pPr>
            <a:endParaRPr sz="2200">
              <a:solidFill>
                <a:schemeClr val="tx1">
                  <a:lumMod val="75000"/>
                  <a:lumOff val="2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Can machines perceive information from the world?</a:t>
            </a:r>
            <a:endParaRPr sz="2200" b="0" i="0" u="none" strike="noStrike" cap="none" spc="0">
              <a:solidFill>
                <a:schemeClr val="bg1">
                  <a:lumMod val="75000"/>
                </a:schemeClr>
              </a:solidFill>
              <a:latin typeface="Carlito"/>
              <a:ea typeface="Carlito"/>
              <a:cs typeface="Carlito"/>
            </a:endParaRPr>
          </a:p>
          <a:p>
            <a:pPr algn="l">
              <a:defRPr/>
            </a:pPr>
            <a:endParaRPr sz="2200" b="0"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Can we have two-way communication?</a:t>
            </a:r>
          </a:p>
          <a:p>
            <a:pPr algn="l">
              <a:defRPr/>
            </a:pPr>
            <a:endParaRPr sz="2200" b="0" i="0" u="none" strike="noStrike" cap="none" spc="0">
              <a:solidFill>
                <a:schemeClr val="bg1">
                  <a:lumMod val="75000"/>
                </a:schemeClr>
              </a:solidFill>
              <a:latin typeface="Carlito"/>
              <a:ea typeface="Carlito"/>
              <a:cs typeface="Carlito"/>
            </a:endParaRPr>
          </a:p>
          <a:p>
            <a:pPr algn="l">
              <a:defRPr/>
            </a:pPr>
            <a:r>
              <a:rPr lang="en-US" sz="2200" b="1" i="0" u="none" strike="noStrike" cap="none" spc="0">
                <a:solidFill>
                  <a:schemeClr val="tx1">
                    <a:lumMod val="75000"/>
                    <a:lumOff val="25000"/>
                  </a:schemeClr>
                </a:solidFill>
                <a:latin typeface="Carlito"/>
                <a:ea typeface="Carlito"/>
                <a:cs typeface="Carlito"/>
              </a:rPr>
              <a:t>Can machines solve human problems?</a:t>
            </a:r>
          </a:p>
          <a:p>
            <a:pPr algn="l">
              <a:defRPr/>
            </a:pPr>
            <a:endParaRPr sz="2200" b="0"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Can machines learn? </a:t>
            </a:r>
            <a:endParaRPr sz="2200">
              <a:solidFill>
                <a:schemeClr val="bg1">
                  <a:lumMod val="75000"/>
                </a:schemeClr>
              </a:solidFill>
              <a:latin typeface="Carlito"/>
              <a:ea typeface="Carlito"/>
              <a:cs typeface="Carlito"/>
            </a:endParaRPr>
          </a:p>
          <a:p>
            <a:pPr algn="l">
              <a:defRPr/>
            </a:pPr>
            <a:endParaRPr sz="2200">
              <a:solidFill>
                <a:schemeClr val="tx1">
                  <a:lumMod val="75000"/>
                  <a:lumOff val="25000"/>
                </a:schemeClr>
              </a:solidFill>
              <a:latin typeface="Carlito"/>
              <a:ea typeface="Carlito"/>
              <a:cs typeface="Carlito"/>
            </a:endParaRPr>
          </a:p>
        </p:txBody>
      </p:sp>
      <p:sp>
        <p:nvSpPr>
          <p:cNvPr id="6" name="Rectangle 5"/>
          <p:cNvSpPr/>
          <p:nvPr/>
        </p:nvSpPr>
        <p:spPr bwMode="auto">
          <a:xfrm>
            <a:off x="493101" y="2153071"/>
            <a:ext cx="6494061" cy="3858258"/>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lang="en-US" sz="2200" b="0" i="0" u="none" strike="noStrike" cap="none" spc="0">
                <a:solidFill>
                  <a:schemeClr val="bg1">
                    <a:lumMod val="75000"/>
                  </a:schemeClr>
                </a:solidFill>
                <a:latin typeface="Carlito"/>
                <a:ea typeface="Carlito"/>
                <a:cs typeface="Carlito"/>
              </a:rPr>
              <a:t>Databasing</a:t>
            </a:r>
          </a:p>
          <a:p>
            <a:pPr algn="l">
              <a:defRPr/>
            </a:pPr>
            <a:endParaRPr lang="en-US" sz="2200" b="0"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UI and autonomous perception</a:t>
            </a:r>
          </a:p>
          <a:p>
            <a:pPr algn="l">
              <a:defRPr/>
            </a:pPr>
            <a:endParaRPr sz="2200" b="1"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APIs</a:t>
            </a:r>
          </a:p>
          <a:p>
            <a:pPr algn="l">
              <a:defRPr/>
            </a:pPr>
            <a:endParaRPr lang="en-US" sz="2200" b="0" i="0" u="none" strike="noStrike" cap="none" spc="0">
              <a:solidFill>
                <a:schemeClr val="bg1">
                  <a:lumMod val="75000"/>
                </a:schemeClr>
              </a:solidFill>
              <a:latin typeface="Carlito"/>
              <a:ea typeface="Carlito"/>
              <a:cs typeface="Carlito"/>
            </a:endParaRPr>
          </a:p>
          <a:p>
            <a:pPr algn="l">
              <a:defRPr/>
            </a:pPr>
            <a:r>
              <a:rPr lang="en-US" sz="2200" b="1" i="0" u="none" strike="noStrike" cap="none" spc="0">
                <a:solidFill>
                  <a:schemeClr val="tx1">
                    <a:lumMod val="75000"/>
                    <a:lumOff val="25000"/>
                  </a:schemeClr>
                </a:solidFill>
                <a:latin typeface="Carlito"/>
                <a:ea typeface="Carlito"/>
                <a:cs typeface="Carlito"/>
              </a:rPr>
              <a:t>Calculations and inference</a:t>
            </a:r>
            <a:r>
              <a:rPr lang="en-US" sz="2200" b="1" i="0" u="none" strike="noStrike" cap="none" spc="0">
                <a:solidFill>
                  <a:schemeClr val="bg1">
                    <a:lumMod val="75000"/>
                  </a:schemeClr>
                </a:solidFill>
                <a:latin typeface="Carlito"/>
                <a:ea typeface="Carlito"/>
                <a:cs typeface="Carlito"/>
              </a:rPr>
              <a:t> </a:t>
            </a:r>
            <a:endParaRPr sz="2200" b="1" i="0" u="none" strike="noStrike" cap="none" spc="0">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a:p>
            <a:pPr algn="l">
              <a:defRPr/>
            </a:pPr>
            <a:r>
              <a:rPr lang="en-US" sz="2200" b="1">
                <a:solidFill>
                  <a:schemeClr val="bg1">
                    <a:lumMod val="75000"/>
                  </a:schemeClr>
                </a:solidFill>
                <a:latin typeface="Carlito"/>
                <a:ea typeface="Carlito"/>
                <a:cs typeface="Carlito"/>
              </a:rPr>
              <a:t>Machine learning</a:t>
            </a:r>
            <a:endParaRPr sz="2200" b="1">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Solve a human problem (Calculation and inference)</a:t>
            </a:r>
          </a:p>
        </p:txBody>
      </p:sp>
      <p:sp>
        <p:nvSpPr>
          <p:cNvPr id="6" name="Rectangle 5"/>
          <p:cNvSpPr/>
          <p:nvPr/>
        </p:nvSpPr>
        <p:spPr bwMode="auto">
          <a:xfrm>
            <a:off x="691408" y="2002930"/>
            <a:ext cx="10705118" cy="210315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lang="en-US" sz="2200" b="0" i="0" u="none" strike="noStrike" cap="none" spc="0">
                <a:solidFill>
                  <a:schemeClr val="tx1">
                    <a:lumMod val="75000"/>
                    <a:lumOff val="25000"/>
                  </a:schemeClr>
                </a:solidFill>
                <a:latin typeface="Carlito"/>
                <a:ea typeface="Carlito"/>
                <a:cs typeface="Carlito"/>
              </a:rPr>
              <a:t>Inference: a conclusion or opinion that is formed because of known facts or evidence</a:t>
            </a:r>
            <a:endParaRPr sz="2200" b="0" i="0" u="none" strike="noStrike" cap="none" spc="0">
              <a:solidFill>
                <a:schemeClr val="tx1">
                  <a:lumMod val="75000"/>
                  <a:lumOff val="25000"/>
                </a:schemeClr>
              </a:solidFill>
              <a:latin typeface="Carlito"/>
              <a:ea typeface="Carlito"/>
              <a:cs typeface="Carlito"/>
            </a:endParaRPr>
          </a:p>
          <a:p>
            <a:pPr algn="r">
              <a:defRPr/>
            </a:pPr>
            <a:r>
              <a:rPr lang="en-US" sz="2200" b="1" i="0" u="none" strike="noStrike" cap="none" spc="0">
                <a:solidFill>
                  <a:schemeClr val="tx1">
                    <a:lumMod val="75000"/>
                    <a:lumOff val="25000"/>
                  </a:schemeClr>
                </a:solidFill>
                <a:latin typeface="Carlito"/>
                <a:ea typeface="Carlito"/>
                <a:cs typeface="Carlito"/>
              </a:rPr>
              <a:t>Merriam-Webster</a:t>
            </a:r>
            <a:r>
              <a:rPr lang="en-US" sz="2200" b="0" i="0" u="none" strike="noStrike" cap="none" spc="0">
                <a:solidFill>
                  <a:schemeClr val="tx1">
                    <a:lumMod val="75000"/>
                    <a:lumOff val="25000"/>
                  </a:schemeClr>
                </a:solidFill>
                <a:latin typeface="Carlito"/>
                <a:ea typeface="Carlito"/>
                <a:cs typeface="Carlito"/>
              </a:rPr>
              <a:t> </a:t>
            </a:r>
            <a:endParaRPr sz="2200">
              <a:solidFill>
                <a:schemeClr val="tx1">
                  <a:lumMod val="75000"/>
                  <a:lumOff val="25000"/>
                </a:schemeClr>
              </a:solidFill>
              <a:latin typeface="Carlito"/>
              <a:ea typeface="Carlito"/>
              <a:cs typeface="Carlito"/>
            </a:endParaRPr>
          </a:p>
        </p:txBody>
      </p:sp>
      <p:sp>
        <p:nvSpPr>
          <p:cNvPr id="7" name="Rectangle 6"/>
          <p:cNvSpPr/>
          <p:nvPr/>
        </p:nvSpPr>
        <p:spPr bwMode="auto">
          <a:xfrm>
            <a:off x="759646" y="2814766"/>
            <a:ext cx="9966602" cy="2133597"/>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tx1">
                    <a:lumMod val="75000"/>
                    <a:lumOff val="25000"/>
                  </a:schemeClr>
                </a:solidFill>
                <a:latin typeface="Carlito"/>
                <a:ea typeface="Carlito"/>
                <a:cs typeface="Carlito"/>
              </a:rPr>
              <a:t>Tasks:</a:t>
            </a:r>
          </a:p>
          <a:p>
            <a:pPr marL="327935" indent="-327935" algn="l">
              <a:buFont typeface="Arial"/>
              <a:buChar char="•"/>
              <a:defRPr/>
            </a:pPr>
            <a:r>
              <a:rPr sz="2200" b="1">
                <a:solidFill>
                  <a:schemeClr val="tx1">
                    <a:lumMod val="75000"/>
                    <a:lumOff val="25000"/>
                  </a:schemeClr>
                </a:solidFill>
                <a:latin typeface="Carlito"/>
                <a:ea typeface="Carlito"/>
                <a:cs typeface="Carlito"/>
              </a:rPr>
              <a:t>Classification </a:t>
            </a:r>
            <a:r>
              <a:rPr sz="2200">
                <a:solidFill>
                  <a:schemeClr val="tx1">
                    <a:lumMod val="75000"/>
                    <a:lumOff val="25000"/>
                  </a:schemeClr>
                </a:solidFill>
                <a:latin typeface="Carlito"/>
                <a:ea typeface="Carlito"/>
                <a:cs typeface="Carlito"/>
              </a:rPr>
              <a:t>- Can we classify things?</a:t>
            </a:r>
          </a:p>
          <a:p>
            <a:pPr marL="327935" indent="-327935" algn="l">
              <a:buFont typeface="Arial"/>
              <a:buChar char="•"/>
              <a:defRPr/>
            </a:pPr>
            <a:r>
              <a:rPr sz="2200" b="1">
                <a:solidFill>
                  <a:schemeClr val="tx1">
                    <a:lumMod val="75000"/>
                    <a:lumOff val="25000"/>
                  </a:schemeClr>
                </a:solidFill>
                <a:latin typeface="Carlito"/>
                <a:ea typeface="Carlito"/>
                <a:cs typeface="Carlito"/>
              </a:rPr>
              <a:t>Regression </a:t>
            </a:r>
            <a:r>
              <a:rPr sz="2200">
                <a:solidFill>
                  <a:schemeClr val="tx1">
                    <a:lumMod val="75000"/>
                    <a:lumOff val="25000"/>
                  </a:schemeClr>
                </a:solidFill>
                <a:latin typeface="Carlito"/>
                <a:ea typeface="Carlito"/>
                <a:cs typeface="Carlito"/>
              </a:rPr>
              <a:t>- Can we predict what will influence an outcome?</a:t>
            </a:r>
          </a:p>
          <a:p>
            <a:pPr marL="327935" indent="-327935" algn="l">
              <a:buFont typeface="Arial"/>
              <a:buChar char="•"/>
              <a:defRPr/>
            </a:pPr>
            <a:r>
              <a:rPr sz="2200" b="1">
                <a:solidFill>
                  <a:schemeClr val="tx1">
                    <a:lumMod val="75000"/>
                    <a:lumOff val="25000"/>
                  </a:schemeClr>
                </a:solidFill>
                <a:latin typeface="Carlito"/>
                <a:ea typeface="Carlito"/>
                <a:cs typeface="Carlito"/>
              </a:rPr>
              <a:t>Transcription </a:t>
            </a:r>
            <a:r>
              <a:rPr sz="2200">
                <a:solidFill>
                  <a:schemeClr val="tx1">
                    <a:lumMod val="75000"/>
                    <a:lumOff val="25000"/>
                  </a:schemeClr>
                </a:solidFill>
                <a:latin typeface="Carlito"/>
                <a:ea typeface="Carlito"/>
                <a:cs typeface="Carlito"/>
              </a:rPr>
              <a:t>-  Can we convert data types, like sound to text</a:t>
            </a:r>
          </a:p>
          <a:p>
            <a:pPr marL="327935" indent="-327935" algn="l">
              <a:buFont typeface="Arial"/>
              <a:buChar char="•"/>
              <a:defRPr/>
            </a:pPr>
            <a:r>
              <a:rPr sz="2200" b="1">
                <a:solidFill>
                  <a:schemeClr val="tx1">
                    <a:lumMod val="75000"/>
                    <a:lumOff val="25000"/>
                  </a:schemeClr>
                </a:solidFill>
                <a:latin typeface="Carlito"/>
                <a:ea typeface="Carlito"/>
                <a:cs typeface="Carlito"/>
              </a:rPr>
              <a:t>Machine translation -</a:t>
            </a:r>
            <a:r>
              <a:rPr sz="2200">
                <a:solidFill>
                  <a:schemeClr val="tx1">
                    <a:lumMod val="75000"/>
                    <a:lumOff val="25000"/>
                  </a:schemeClr>
                </a:solidFill>
                <a:latin typeface="Carlito"/>
                <a:ea typeface="Carlito"/>
                <a:cs typeface="Carlito"/>
              </a:rPr>
              <a:t> Can we translate text or speech?</a:t>
            </a:r>
          </a:p>
          <a:p>
            <a:pPr marL="327935" indent="-327935" algn="l">
              <a:buFont typeface="Arial"/>
              <a:buChar char="•"/>
              <a:defRPr/>
            </a:pPr>
            <a:r>
              <a:rPr sz="2200" b="1">
                <a:solidFill>
                  <a:schemeClr val="tx1">
                    <a:lumMod val="75000"/>
                    <a:lumOff val="25000"/>
                  </a:schemeClr>
                </a:solidFill>
                <a:latin typeface="Carlito"/>
                <a:ea typeface="Carlito"/>
                <a:cs typeface="Carlito"/>
              </a:rPr>
              <a:t>Anomaly detection</a:t>
            </a:r>
            <a:r>
              <a:rPr sz="2200">
                <a:solidFill>
                  <a:schemeClr val="tx1">
                    <a:lumMod val="75000"/>
                    <a:lumOff val="25000"/>
                  </a:schemeClr>
                </a:solidFill>
                <a:latin typeface="Carlito"/>
                <a:ea typeface="Carlito"/>
                <a:cs typeface="Carlito"/>
              </a:rPr>
              <a:t> - Can we find strange issues or outliers?</a:t>
            </a:r>
          </a:p>
          <a:p>
            <a:pPr marL="327935" indent="-327935" algn="l">
              <a:buFont typeface="Arial"/>
              <a:buChar char="•"/>
              <a:defRPr/>
            </a:pPr>
            <a:r>
              <a:rPr sz="2200" b="1">
                <a:solidFill>
                  <a:schemeClr val="tx1">
                    <a:lumMod val="75000"/>
                    <a:lumOff val="25000"/>
                  </a:schemeClr>
                </a:solidFill>
                <a:latin typeface="Carlito"/>
                <a:ea typeface="Carlito"/>
                <a:cs typeface="Carlito"/>
              </a:rPr>
              <a:t>Synthesis and sampling </a:t>
            </a:r>
            <a:r>
              <a:rPr sz="2200">
                <a:solidFill>
                  <a:schemeClr val="tx1">
                    <a:lumMod val="75000"/>
                    <a:lumOff val="25000"/>
                  </a:schemeClr>
                </a:solidFill>
                <a:latin typeface="Carlito"/>
                <a:ea typeface="Carlito"/>
                <a:cs typeface="Carlito"/>
              </a:rPr>
              <a:t>- Can we create data?</a:t>
            </a:r>
          </a:p>
          <a:p>
            <a:pPr marL="327935" indent="-327935" algn="l">
              <a:buFont typeface="Arial"/>
              <a:buChar char="•"/>
              <a:defRPr/>
            </a:pPr>
            <a:r>
              <a:rPr sz="2200" b="1">
                <a:solidFill>
                  <a:schemeClr val="tx1">
                    <a:lumMod val="75000"/>
                    <a:lumOff val="25000"/>
                  </a:schemeClr>
                </a:solidFill>
                <a:latin typeface="Carlito"/>
                <a:ea typeface="Carlito"/>
                <a:cs typeface="Carlito"/>
              </a:rPr>
              <a:t>Imputation of missing values</a:t>
            </a:r>
            <a:r>
              <a:rPr sz="2200">
                <a:solidFill>
                  <a:schemeClr val="tx1">
                    <a:lumMod val="75000"/>
                    <a:lumOff val="25000"/>
                  </a:schemeClr>
                </a:solidFill>
                <a:latin typeface="Carlito"/>
                <a:ea typeface="Carlito"/>
                <a:cs typeface="Carlito"/>
              </a:rPr>
              <a:t> - Can we fill data in?</a:t>
            </a:r>
          </a:p>
          <a:p>
            <a:pPr marL="327935" indent="-327935" algn="l">
              <a:buFont typeface="Arial"/>
              <a:buChar char="•"/>
              <a:defRPr/>
            </a:pPr>
            <a:r>
              <a:rPr sz="2200" b="1">
                <a:solidFill>
                  <a:schemeClr val="tx1">
                    <a:lumMod val="75000"/>
                    <a:lumOff val="25000"/>
                  </a:schemeClr>
                </a:solidFill>
                <a:latin typeface="Carlito"/>
                <a:ea typeface="Carlito"/>
                <a:cs typeface="Carlito"/>
              </a:rPr>
              <a:t>Denoising</a:t>
            </a:r>
            <a:r>
              <a:rPr sz="2200">
                <a:solidFill>
                  <a:schemeClr val="tx1">
                    <a:lumMod val="75000"/>
                    <a:lumOff val="25000"/>
                  </a:schemeClr>
                </a:solidFill>
                <a:latin typeface="Carlito"/>
                <a:ea typeface="Carlito"/>
                <a:cs typeface="Carlito"/>
              </a:rPr>
              <a:t> - Can we clean data?</a:t>
            </a:r>
          </a:p>
        </p:txBody>
      </p:sp>
      <p:sp>
        <p:nvSpPr>
          <p:cNvPr id="8" name="Rectangle 7"/>
          <p:cNvSpPr/>
          <p:nvPr/>
        </p:nvSpPr>
        <p:spPr bwMode="auto">
          <a:xfrm>
            <a:off x="7580840" y="6262369"/>
            <a:ext cx="3815686" cy="365759"/>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lgn="l">
              <a:defRPr/>
            </a:pPr>
            <a:r>
              <a:rPr lang="en-US" b="1" i="0" u="none" strike="noStrike" cap="none" spc="0">
                <a:solidFill>
                  <a:schemeClr val="bg2">
                    <a:lumMod val="25000"/>
                  </a:schemeClr>
                </a:solidFill>
                <a:latin typeface="Carlito"/>
                <a:ea typeface="Carlito"/>
                <a:cs typeface="Carlito"/>
              </a:rPr>
              <a:t>Goodfellow, Bengio &amp; Courville (2016)</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2"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5043934" y="2153072"/>
            <a:ext cx="6494063" cy="3858258"/>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bg1">
                    <a:lumMod val="75000"/>
                  </a:schemeClr>
                </a:solidFill>
                <a:latin typeface="Carlito"/>
                <a:ea typeface="Carlito"/>
                <a:cs typeface="Carlito"/>
              </a:rPr>
              <a:t>Do machines have the ability to store knowledge?</a:t>
            </a:r>
            <a:endParaRPr sz="2200">
              <a:solidFill>
                <a:schemeClr val="tx1">
                  <a:lumMod val="75000"/>
                  <a:lumOff val="25000"/>
                </a:schemeClr>
              </a:solidFill>
              <a:latin typeface="Carlito"/>
              <a:ea typeface="Carlito"/>
              <a:cs typeface="Carlito"/>
            </a:endParaRPr>
          </a:p>
          <a:p>
            <a:pPr algn="l">
              <a:defRPr/>
            </a:pPr>
            <a:endParaRPr sz="2200">
              <a:solidFill>
                <a:schemeClr val="tx1">
                  <a:lumMod val="75000"/>
                  <a:lumOff val="2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Can machines perceive information from the world?</a:t>
            </a:r>
            <a:endParaRPr sz="2200" b="0" i="0" u="none" strike="noStrike" cap="none" spc="0">
              <a:solidFill>
                <a:schemeClr val="bg1">
                  <a:lumMod val="75000"/>
                </a:schemeClr>
              </a:solidFill>
              <a:latin typeface="Carlito"/>
              <a:ea typeface="Carlito"/>
              <a:cs typeface="Carlito"/>
            </a:endParaRPr>
          </a:p>
          <a:p>
            <a:pPr algn="l">
              <a:defRPr/>
            </a:pPr>
            <a:endParaRPr sz="2200" b="0"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Can we have two-way communication?</a:t>
            </a:r>
          </a:p>
          <a:p>
            <a:pPr algn="l">
              <a:defRPr/>
            </a:pPr>
            <a:endParaRPr sz="2200" b="0"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Can machines solve human problems?</a:t>
            </a:r>
          </a:p>
          <a:p>
            <a:pPr algn="l">
              <a:defRPr/>
            </a:pPr>
            <a:endParaRPr sz="2200" b="0" i="0" u="none" strike="noStrike" cap="none" spc="0">
              <a:solidFill>
                <a:schemeClr val="bg1">
                  <a:lumMod val="75000"/>
                </a:schemeClr>
              </a:solidFill>
              <a:latin typeface="Carlito"/>
              <a:ea typeface="Carlito"/>
              <a:cs typeface="Carlito"/>
            </a:endParaRPr>
          </a:p>
          <a:p>
            <a:pPr algn="l">
              <a:defRPr/>
            </a:pPr>
            <a:r>
              <a:rPr lang="en-US" sz="2200" b="1" i="0" u="none" strike="noStrike" cap="none" spc="0">
                <a:solidFill>
                  <a:schemeClr val="tx1">
                    <a:lumMod val="75000"/>
                    <a:lumOff val="25000"/>
                  </a:schemeClr>
                </a:solidFill>
                <a:latin typeface="Carlito"/>
                <a:ea typeface="Carlito"/>
                <a:cs typeface="Carlito"/>
              </a:rPr>
              <a:t>Can machines learn? </a:t>
            </a:r>
          </a:p>
          <a:p>
            <a:pPr algn="l">
              <a:defRPr/>
            </a:pPr>
            <a:endParaRPr sz="2200">
              <a:solidFill>
                <a:schemeClr val="tx1">
                  <a:lumMod val="75000"/>
                  <a:lumOff val="25000"/>
                </a:schemeClr>
              </a:solidFill>
              <a:latin typeface="Carlito"/>
              <a:ea typeface="Carlito"/>
              <a:cs typeface="Carlito"/>
            </a:endParaRPr>
          </a:p>
        </p:txBody>
      </p:sp>
      <p:sp>
        <p:nvSpPr>
          <p:cNvPr id="6" name="Rectangle 5"/>
          <p:cNvSpPr/>
          <p:nvPr/>
        </p:nvSpPr>
        <p:spPr bwMode="auto">
          <a:xfrm>
            <a:off x="493101" y="2153071"/>
            <a:ext cx="6494061" cy="3858258"/>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lang="en-US" sz="2200" b="0" i="0" u="none" strike="noStrike" cap="none" spc="0">
                <a:solidFill>
                  <a:schemeClr val="bg1">
                    <a:lumMod val="75000"/>
                  </a:schemeClr>
                </a:solidFill>
                <a:latin typeface="Carlito"/>
                <a:ea typeface="Carlito"/>
                <a:cs typeface="Carlito"/>
              </a:rPr>
              <a:t>Databasing</a:t>
            </a:r>
          </a:p>
          <a:p>
            <a:pPr algn="l">
              <a:defRPr/>
            </a:pPr>
            <a:endParaRPr lang="en-US" sz="2200" b="0"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UI and autonomous perception</a:t>
            </a:r>
          </a:p>
          <a:p>
            <a:pPr algn="l">
              <a:defRPr/>
            </a:pPr>
            <a:endParaRPr sz="2200" b="1"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APIs</a:t>
            </a:r>
          </a:p>
          <a:p>
            <a:pPr algn="l">
              <a:defRPr/>
            </a:pPr>
            <a:endParaRPr lang="en-US" sz="2200" b="0" i="0" u="none" strike="noStrike" cap="none" spc="0">
              <a:solidFill>
                <a:schemeClr val="bg1">
                  <a:lumMod val="75000"/>
                </a:schemeClr>
              </a:solidFill>
              <a:latin typeface="Carlito"/>
              <a:ea typeface="Carlito"/>
              <a:cs typeface="Carlito"/>
            </a:endParaRPr>
          </a:p>
          <a:p>
            <a:pPr algn="l">
              <a:defRPr/>
            </a:pPr>
            <a:r>
              <a:rPr lang="en-US" sz="2200" b="0" i="0" u="none" strike="noStrike" cap="none" spc="0">
                <a:solidFill>
                  <a:schemeClr val="bg1">
                    <a:lumMod val="75000"/>
                  </a:schemeClr>
                </a:solidFill>
                <a:latin typeface="Carlito"/>
                <a:ea typeface="Carlito"/>
                <a:cs typeface="Carlito"/>
              </a:rPr>
              <a:t>Calculations and inference</a:t>
            </a:r>
            <a:endParaRPr sz="2200" b="1" i="0" u="none" strike="noStrike" cap="none" spc="0">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a:p>
            <a:pPr algn="l">
              <a:defRPr/>
            </a:pPr>
            <a:r>
              <a:rPr lang="en-US" sz="2200" b="1" i="0" u="none" strike="noStrike" cap="none" spc="0">
                <a:solidFill>
                  <a:schemeClr val="tx1">
                    <a:lumMod val="75000"/>
                    <a:lumOff val="25000"/>
                  </a:schemeClr>
                </a:solidFill>
                <a:latin typeface="Carlito"/>
                <a:ea typeface="Carlito"/>
                <a:cs typeface="Carlito"/>
              </a:rPr>
              <a:t>Machine learning</a:t>
            </a:r>
          </a:p>
          <a:p>
            <a:pPr algn="l">
              <a:defRPr/>
            </a:pPr>
            <a:endParaRPr sz="2200">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Machine learning</a:t>
            </a:r>
          </a:p>
        </p:txBody>
      </p:sp>
      <p:sp>
        <p:nvSpPr>
          <p:cNvPr id="6" name="Rectangle 5"/>
          <p:cNvSpPr/>
          <p:nvPr/>
        </p:nvSpPr>
        <p:spPr bwMode="auto">
          <a:xfrm>
            <a:off x="691408" y="1914735"/>
            <a:ext cx="10705118" cy="210315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7" name="Rectangle 6"/>
          <p:cNvSpPr/>
          <p:nvPr/>
        </p:nvSpPr>
        <p:spPr bwMode="auto">
          <a:xfrm>
            <a:off x="603972" y="1940739"/>
            <a:ext cx="10879988" cy="243843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tx1">
                    <a:lumMod val="75000"/>
                    <a:lumOff val="25000"/>
                  </a:schemeClr>
                </a:solidFill>
                <a:latin typeface="Carlito"/>
                <a:ea typeface="Carlito"/>
                <a:cs typeface="Carlito"/>
              </a:rPr>
              <a:t>If you have enough data, interesting patterns can emerge. Machine learning involves going through large amounts of data to build models that find complex relationships that we would not be able to find manually.</a:t>
            </a:r>
          </a:p>
          <a:p>
            <a:pPr algn="l">
              <a:defRPr/>
            </a:pPr>
            <a:endParaRPr sz="2200">
              <a:solidFill>
                <a:schemeClr val="tx1">
                  <a:lumMod val="75000"/>
                  <a:lumOff val="25000"/>
                </a:schemeClr>
              </a:solidFill>
              <a:latin typeface="Carlito"/>
              <a:ea typeface="Carlito"/>
              <a:cs typeface="Carlito"/>
            </a:endParaRPr>
          </a:p>
          <a:p>
            <a:pPr algn="l">
              <a:defRPr/>
            </a:pPr>
            <a:r>
              <a:rPr sz="2200">
                <a:solidFill>
                  <a:schemeClr val="tx1">
                    <a:lumMod val="75000"/>
                    <a:lumOff val="25000"/>
                  </a:schemeClr>
                </a:solidFill>
                <a:latin typeface="Carlito"/>
                <a:ea typeface="Carlito"/>
                <a:cs typeface="Carlito"/>
              </a:rPr>
              <a:t>Your first model: Single-Neural Network</a:t>
            </a:r>
          </a:p>
        </p:txBody>
      </p:sp>
      <p:sp>
        <p:nvSpPr>
          <p:cNvPr id="8" name="Oval 7"/>
          <p:cNvSpPr/>
          <p:nvPr/>
        </p:nvSpPr>
        <p:spPr bwMode="auto">
          <a:xfrm>
            <a:off x="4863050" y="3981129"/>
            <a:ext cx="623454" cy="623454"/>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bwMode="auto">
          <a:xfrm>
            <a:off x="4863049" y="4686684"/>
            <a:ext cx="623454" cy="623454"/>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bwMode="auto">
          <a:xfrm>
            <a:off x="4863049" y="5392239"/>
            <a:ext cx="623454" cy="623454"/>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bwMode="auto">
          <a:xfrm>
            <a:off x="5833188" y="5833211"/>
            <a:ext cx="623454" cy="623454"/>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bwMode="auto">
          <a:xfrm>
            <a:off x="5833188" y="5127655"/>
            <a:ext cx="623454" cy="623454"/>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bwMode="auto">
          <a:xfrm>
            <a:off x="5833188" y="4422099"/>
            <a:ext cx="623454" cy="623454"/>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bwMode="auto">
          <a:xfrm>
            <a:off x="5833188" y="3716543"/>
            <a:ext cx="623454" cy="623454"/>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bwMode="auto">
          <a:xfrm>
            <a:off x="6803327" y="3981129"/>
            <a:ext cx="623454" cy="623454"/>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bwMode="auto">
          <a:xfrm>
            <a:off x="6803327" y="4686684"/>
            <a:ext cx="623454" cy="623454"/>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bwMode="auto">
          <a:xfrm>
            <a:off x="6803327" y="5392239"/>
            <a:ext cx="623454" cy="623454"/>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sp>
      <p:sp>
        <p:nvSpPr>
          <p:cNvPr id="18" name="Arrow: Right 17"/>
          <p:cNvSpPr/>
          <p:nvPr/>
        </p:nvSpPr>
        <p:spPr bwMode="auto">
          <a:xfrm rot="20611895">
            <a:off x="5475936" y="4093761"/>
            <a:ext cx="393005" cy="91024"/>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19" name="Arrow: Right 18"/>
          <p:cNvSpPr/>
          <p:nvPr/>
        </p:nvSpPr>
        <p:spPr bwMode="auto">
          <a:xfrm rot="1199008">
            <a:off x="5425275" y="4485055"/>
            <a:ext cx="454470" cy="97961"/>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20" name="Arrow: Right 19"/>
          <p:cNvSpPr/>
          <p:nvPr/>
        </p:nvSpPr>
        <p:spPr bwMode="auto">
          <a:xfrm rot="2700074">
            <a:off x="5212543" y="4808033"/>
            <a:ext cx="885138" cy="93335"/>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21" name="Arrow: Right 20"/>
          <p:cNvSpPr/>
          <p:nvPr/>
        </p:nvSpPr>
        <p:spPr bwMode="auto">
          <a:xfrm rot="1199007">
            <a:off x="5425274" y="5199429"/>
            <a:ext cx="454470" cy="97961"/>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22" name="Arrow: Right 21"/>
          <p:cNvSpPr/>
          <p:nvPr/>
        </p:nvSpPr>
        <p:spPr bwMode="auto">
          <a:xfrm rot="1199007">
            <a:off x="5425274" y="5913803"/>
            <a:ext cx="454470" cy="97961"/>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23" name="Arrow: Right 22"/>
          <p:cNvSpPr/>
          <p:nvPr/>
        </p:nvSpPr>
        <p:spPr bwMode="auto">
          <a:xfrm rot="20611894">
            <a:off x="5475936" y="5522510"/>
            <a:ext cx="393005" cy="91024"/>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24" name="Arrow: Right 23"/>
          <p:cNvSpPr/>
          <p:nvPr/>
        </p:nvSpPr>
        <p:spPr bwMode="auto">
          <a:xfrm rot="20611893">
            <a:off x="6428435" y="5189135"/>
            <a:ext cx="393005" cy="91024"/>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25" name="Arrow: Right 24"/>
          <p:cNvSpPr/>
          <p:nvPr/>
        </p:nvSpPr>
        <p:spPr bwMode="auto">
          <a:xfrm rot="20611892">
            <a:off x="6428435" y="4474760"/>
            <a:ext cx="393005" cy="91024"/>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26" name="Arrow: Right 25"/>
          <p:cNvSpPr/>
          <p:nvPr/>
        </p:nvSpPr>
        <p:spPr bwMode="auto">
          <a:xfrm rot="2700073">
            <a:off x="6229604" y="4515546"/>
            <a:ext cx="736965" cy="106808"/>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27" name="Arrow: Right 26"/>
          <p:cNvSpPr/>
          <p:nvPr/>
        </p:nvSpPr>
        <p:spPr bwMode="auto">
          <a:xfrm rot="20611893">
            <a:off x="6428435" y="5903509"/>
            <a:ext cx="393005" cy="91024"/>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28" name="Rectangle 27"/>
          <p:cNvSpPr/>
          <p:nvPr/>
        </p:nvSpPr>
        <p:spPr bwMode="auto">
          <a:xfrm>
            <a:off x="4701163" y="6049688"/>
            <a:ext cx="838416" cy="36579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lgn="ctr">
              <a:defRPr/>
            </a:pPr>
            <a:r>
              <a:t>Input</a:t>
            </a:r>
          </a:p>
        </p:txBody>
      </p:sp>
      <p:sp>
        <p:nvSpPr>
          <p:cNvPr id="29" name="Rectangle 28"/>
          <p:cNvSpPr/>
          <p:nvPr/>
        </p:nvSpPr>
        <p:spPr bwMode="auto">
          <a:xfrm>
            <a:off x="5606037" y="6478312"/>
            <a:ext cx="1138637" cy="64011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ctr">
              <a:defRPr/>
            </a:pPr>
            <a:r>
              <a:t>Hidden</a:t>
            </a:r>
          </a:p>
        </p:txBody>
      </p:sp>
      <p:sp>
        <p:nvSpPr>
          <p:cNvPr id="30" name="Rectangle 29"/>
          <p:cNvSpPr/>
          <p:nvPr/>
        </p:nvSpPr>
        <p:spPr bwMode="auto">
          <a:xfrm>
            <a:off x="6606162" y="6049688"/>
            <a:ext cx="1052912" cy="64011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ctr">
              <a:defRPr/>
            </a:pPr>
            <a:r>
              <a:t>Output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Machine learning</a:t>
            </a:r>
          </a:p>
        </p:txBody>
      </p:sp>
      <p:sp>
        <p:nvSpPr>
          <p:cNvPr id="6" name="Rectangle 5"/>
          <p:cNvSpPr/>
          <p:nvPr/>
        </p:nvSpPr>
        <p:spPr bwMode="auto">
          <a:xfrm>
            <a:off x="691408" y="1914735"/>
            <a:ext cx="10705118" cy="210315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7" name="Rectangle 6"/>
          <p:cNvSpPr/>
          <p:nvPr/>
        </p:nvSpPr>
        <p:spPr bwMode="auto">
          <a:xfrm>
            <a:off x="748286" y="2036090"/>
            <a:ext cx="10879988" cy="243843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tx1">
                    <a:lumMod val="75000"/>
                    <a:lumOff val="25000"/>
                  </a:schemeClr>
                </a:solidFill>
                <a:latin typeface="Carlito"/>
                <a:ea typeface="Carlito"/>
                <a:cs typeface="Carlito"/>
              </a:rPr>
              <a:t>Learns from existing data:</a:t>
            </a:r>
          </a:p>
          <a:p>
            <a:pPr algn="l">
              <a:defRPr/>
            </a:pPr>
            <a:endParaRPr sz="2200">
              <a:solidFill>
                <a:schemeClr val="tx1">
                  <a:lumMod val="75000"/>
                  <a:lumOff val="25000"/>
                </a:schemeClr>
              </a:solidFill>
              <a:latin typeface="Carlito"/>
              <a:ea typeface="Carlito"/>
              <a:cs typeface="Carlito"/>
            </a:endParaRPr>
          </a:p>
          <a:p>
            <a:pPr marL="327937" indent="-327937" algn="l">
              <a:buAutoNum type="arabicPeriod"/>
              <a:defRPr/>
            </a:pPr>
            <a:r>
              <a:rPr sz="2200">
                <a:solidFill>
                  <a:schemeClr val="tx1">
                    <a:lumMod val="75000"/>
                    <a:lumOff val="25000"/>
                  </a:schemeClr>
                </a:solidFill>
                <a:latin typeface="Carlito"/>
                <a:ea typeface="Carlito"/>
                <a:cs typeface="Carlito"/>
              </a:rPr>
              <a:t>Data in nature</a:t>
            </a:r>
          </a:p>
          <a:p>
            <a:pPr marL="327937" indent="-327937" algn="l">
              <a:buFont typeface="Arial"/>
              <a:buAutoNum type="arabicPeriod"/>
              <a:defRPr/>
            </a:pPr>
            <a:r>
              <a:rPr sz="2200">
                <a:solidFill>
                  <a:schemeClr val="tx1">
                    <a:lumMod val="75000"/>
                    <a:lumOff val="25000"/>
                  </a:schemeClr>
                </a:solidFill>
                <a:latin typeface="Carlito"/>
                <a:ea typeface="Carlito"/>
                <a:cs typeface="Carlito"/>
              </a:rPr>
              <a:t>Or can learn from human experiences.</a:t>
            </a:r>
          </a:p>
          <a:p>
            <a:pPr marL="327935" indent="-327935" algn="l">
              <a:buFont typeface="Arial"/>
              <a:buChar char="•"/>
              <a:defRPr/>
            </a:pPr>
            <a:endParaRPr sz="2200">
              <a:solidFill>
                <a:schemeClr val="tx1">
                  <a:lumMod val="75000"/>
                  <a:lumOff val="25000"/>
                </a:schemeClr>
              </a:solidFill>
              <a:latin typeface="Carlito"/>
              <a:ea typeface="Carlito"/>
              <a:cs typeface="Carlito"/>
            </a:endParaRPr>
          </a:p>
          <a:p>
            <a:pPr algn="l">
              <a:defRPr/>
            </a:pPr>
            <a:r>
              <a:rPr sz="2200">
                <a:solidFill>
                  <a:schemeClr val="tx1">
                    <a:lumMod val="75000"/>
                    <a:lumOff val="25000"/>
                  </a:schemeClr>
                </a:solidFill>
                <a:latin typeface="Carlito"/>
                <a:ea typeface="Carlito"/>
                <a:cs typeface="Carlito"/>
              </a:rPr>
              <a:t>How to predict happy citizens? Observe what drives satisfaction in existing customers in real-time.</a:t>
            </a:r>
          </a:p>
          <a:p>
            <a:pPr marL="327935" indent="-327935" algn="l">
              <a:buFont typeface="Arial"/>
              <a:buChar char="•"/>
              <a:defRPr/>
            </a:pPr>
            <a:endParaRPr sz="2200">
              <a:solidFill>
                <a:schemeClr val="tx1">
                  <a:lumMod val="75000"/>
                  <a:lumOff val="25000"/>
                </a:schemeClr>
              </a:solidFill>
              <a:latin typeface="Carlito"/>
              <a:ea typeface="Carlito"/>
              <a:cs typeface="Carlito"/>
            </a:endParaRPr>
          </a:p>
          <a:p>
            <a:pPr algn="l">
              <a:defRPr/>
            </a:pPr>
            <a:r>
              <a:rPr sz="2200">
                <a:solidFill>
                  <a:schemeClr val="tx1">
                    <a:lumMod val="75000"/>
                    <a:lumOff val="25000"/>
                  </a:schemeClr>
                </a:solidFill>
                <a:latin typeface="Carlito"/>
                <a:ea typeface="Carlito"/>
                <a:cs typeface="Carlito"/>
              </a:rPr>
              <a:t>How to summary what people are talking about? Find mathematical clusters of interesting word? </a:t>
            </a:r>
          </a:p>
          <a:p>
            <a:pPr marL="327935" indent="-327935" algn="l">
              <a:buFont typeface="Arial"/>
              <a:buChar char="•"/>
              <a:defRPr/>
            </a:pPr>
            <a:endParaRPr sz="2200">
              <a:solidFill>
                <a:schemeClr val="tx1">
                  <a:lumMod val="75000"/>
                  <a:lumOff val="25000"/>
                </a:schemeClr>
              </a:solidFill>
              <a:latin typeface="Carlito"/>
              <a:ea typeface="Carlito"/>
              <a:cs typeface="Carlito"/>
            </a:endParaRPr>
          </a:p>
          <a:p>
            <a:pPr algn="l">
              <a:defRPr/>
            </a:pPr>
            <a:r>
              <a:rPr sz="2200">
                <a:solidFill>
                  <a:schemeClr val="tx1">
                    <a:lumMod val="75000"/>
                    <a:lumOff val="25000"/>
                  </a:schemeClr>
                </a:solidFill>
                <a:latin typeface="Carlito"/>
                <a:ea typeface="Carlito"/>
                <a:cs typeface="Carlito"/>
              </a:rPr>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Machine learning</a:t>
            </a:r>
          </a:p>
        </p:txBody>
      </p:sp>
      <p:sp>
        <p:nvSpPr>
          <p:cNvPr id="6" name="Rectangle 5"/>
          <p:cNvSpPr/>
          <p:nvPr/>
        </p:nvSpPr>
        <p:spPr bwMode="auto">
          <a:xfrm>
            <a:off x="691408" y="1914735"/>
            <a:ext cx="10705118" cy="210315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7" name="Rectangle 6"/>
          <p:cNvSpPr/>
          <p:nvPr/>
        </p:nvSpPr>
        <p:spPr bwMode="auto">
          <a:xfrm>
            <a:off x="748286" y="2036090"/>
            <a:ext cx="10879988" cy="243843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lang="en-US" sz="2200" b="0" i="0" u="none" strike="noStrike" cap="none" spc="0">
                <a:solidFill>
                  <a:schemeClr val="tx1">
                    <a:lumMod val="75000"/>
                    <a:lumOff val="25000"/>
                  </a:schemeClr>
                </a:solidFill>
                <a:latin typeface="Carlito"/>
                <a:ea typeface="Carlito"/>
                <a:cs typeface="Carlito"/>
              </a:rPr>
              <a:t>Do we always need it? No, it's for problems that are hard to guess.</a:t>
            </a:r>
          </a:p>
          <a:p>
            <a:pPr>
              <a:defRPr/>
            </a:pPr>
            <a:endParaRPr/>
          </a:p>
          <a:p>
            <a:pPr>
              <a:defRPr/>
            </a:pPr>
            <a:r>
              <a:rPr lang="en-US" sz="2200" b="0" i="0" u="none" strike="noStrike" cap="none" spc="0">
                <a:solidFill>
                  <a:schemeClr val="tx1">
                    <a:lumMod val="75000"/>
                    <a:lumOff val="25000"/>
                  </a:schemeClr>
                </a:solidFill>
                <a:latin typeface="Carlito"/>
                <a:ea typeface="Carlito"/>
                <a:cs typeface="Carlito"/>
              </a:rPr>
              <a:t>Is all AI Machine Learning? No. Knowledge storage, two-way communication, and many forms of inferential logic do not require trained models to function (brute force logic). However, increasingly when we think of AI, we think of applications made possible by machine learning.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Making use of pre-trained models</a:t>
            </a:r>
          </a:p>
        </p:txBody>
      </p:sp>
      <p:sp>
        <p:nvSpPr>
          <p:cNvPr id="6" name="Rectangle 5"/>
          <p:cNvSpPr/>
          <p:nvPr/>
        </p:nvSpPr>
        <p:spPr bwMode="auto">
          <a:xfrm>
            <a:off x="691408" y="1914735"/>
            <a:ext cx="10705118" cy="210315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7" name="Rectangle 6"/>
          <p:cNvSpPr/>
          <p:nvPr/>
        </p:nvSpPr>
        <p:spPr bwMode="auto">
          <a:xfrm>
            <a:off x="748286" y="1997990"/>
            <a:ext cx="10879988" cy="243843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marL="327935" indent="-327935" algn="l">
              <a:buFont typeface="Arial"/>
              <a:buChar char="•"/>
              <a:defRPr/>
            </a:pPr>
            <a:r>
              <a:rPr sz="2200">
                <a:solidFill>
                  <a:schemeClr val="tx1">
                    <a:lumMod val="75000"/>
                    <a:lumOff val="25000"/>
                  </a:schemeClr>
                </a:solidFill>
                <a:latin typeface="Carlito"/>
                <a:ea typeface="Carlito"/>
                <a:cs typeface="Carlito"/>
              </a:rPr>
              <a:t>Machine Learning techniques have already been used in order to define a model that can be used by others.</a:t>
            </a:r>
          </a:p>
          <a:p>
            <a:pPr marL="327935" indent="-327935" algn="l">
              <a:buFont typeface="Arial"/>
              <a:buChar char="•"/>
              <a:defRPr/>
            </a:pPr>
            <a:r>
              <a:rPr sz="2200">
                <a:solidFill>
                  <a:schemeClr val="tx1">
                    <a:lumMod val="75000"/>
                    <a:lumOff val="25000"/>
                  </a:schemeClr>
                </a:solidFill>
                <a:latin typeface="Carlito"/>
                <a:ea typeface="Carlito"/>
                <a:cs typeface="Carlito"/>
              </a:rPr>
              <a:t>A common set of models that every leader should at least be aware of:</a:t>
            </a:r>
          </a:p>
          <a:p>
            <a:pPr marL="727985" lvl="1" indent="-327935" algn="l">
              <a:buFont typeface="Arial"/>
              <a:buChar char="•"/>
              <a:defRPr/>
            </a:pPr>
            <a:r>
              <a:rPr sz="2200">
                <a:solidFill>
                  <a:schemeClr val="tx1">
                    <a:lumMod val="75000"/>
                    <a:lumOff val="25000"/>
                  </a:schemeClr>
                </a:solidFill>
                <a:latin typeface="Carlito"/>
                <a:ea typeface="Carlito"/>
                <a:cs typeface="Carlito"/>
              </a:rPr>
              <a:t>Natural Language Processing</a:t>
            </a:r>
          </a:p>
          <a:p>
            <a:pPr marL="727985" lvl="1" indent="-327935" algn="l">
              <a:buFont typeface="Arial"/>
              <a:buChar char="•"/>
              <a:defRPr/>
            </a:pPr>
            <a:endParaRPr sz="2200">
              <a:solidFill>
                <a:schemeClr val="tx1">
                  <a:lumMod val="75000"/>
                  <a:lumOff val="25000"/>
                </a:schemeClr>
              </a:solidFill>
              <a:latin typeface="Carlito"/>
              <a:ea typeface="Carlito"/>
              <a:cs typeface="Carlito"/>
            </a:endParaRPr>
          </a:p>
        </p:txBody>
      </p:sp>
      <p:pic>
        <p:nvPicPr>
          <p:cNvPr id="8" name="Picture 7"/>
          <p:cNvPicPr>
            <a:picLocks noChangeAspect="1"/>
          </p:cNvPicPr>
          <p:nvPr/>
        </p:nvPicPr>
        <p:blipFill>
          <a:blip r:embed="rId2"/>
          <a:stretch/>
        </p:blipFill>
        <p:spPr bwMode="auto">
          <a:xfrm>
            <a:off x="1602149" y="3672795"/>
            <a:ext cx="9332550" cy="2613704"/>
          </a:xfrm>
          <a:prstGeom prst="rect">
            <a:avLst/>
          </a:prstGeom>
        </p:spPr>
      </p:pic>
      <p:sp>
        <p:nvSpPr>
          <p:cNvPr id="9" name="Rectangle 8"/>
          <p:cNvSpPr/>
          <p:nvPr/>
        </p:nvSpPr>
        <p:spPr bwMode="auto">
          <a:xfrm>
            <a:off x="9260250" y="6267450"/>
            <a:ext cx="2800962" cy="32007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rPr sz="1500" i="1"/>
              <a:t>OpenClassrooms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Making use of pre-trained models</a:t>
            </a:r>
          </a:p>
        </p:txBody>
      </p:sp>
      <p:sp>
        <p:nvSpPr>
          <p:cNvPr id="6" name="Rectangle 5"/>
          <p:cNvSpPr/>
          <p:nvPr/>
        </p:nvSpPr>
        <p:spPr bwMode="auto">
          <a:xfrm>
            <a:off x="691408" y="1914735"/>
            <a:ext cx="10705118" cy="210315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7" name="Rectangle 6"/>
          <p:cNvSpPr/>
          <p:nvPr/>
        </p:nvSpPr>
        <p:spPr bwMode="auto">
          <a:xfrm>
            <a:off x="748286" y="1997990"/>
            <a:ext cx="10879988" cy="243843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marL="727985" lvl="1" indent="-327935" algn="l">
              <a:buFont typeface="Arial"/>
              <a:buChar char="•"/>
              <a:defRPr/>
            </a:pPr>
            <a:r>
              <a:rPr sz="2200">
                <a:solidFill>
                  <a:schemeClr val="tx1">
                    <a:lumMod val="75000"/>
                    <a:lumOff val="25000"/>
                  </a:schemeClr>
                </a:solidFill>
                <a:latin typeface="Carlito"/>
                <a:ea typeface="Carlito"/>
                <a:cs typeface="Carlito"/>
              </a:rPr>
              <a:t>word associations (how often words appear in association with each other)</a:t>
            </a:r>
          </a:p>
          <a:p>
            <a:pPr marL="727985" lvl="1" indent="-327935" algn="l">
              <a:buFont typeface="Arial"/>
              <a:buChar char="•"/>
              <a:defRPr/>
            </a:pPr>
            <a:r>
              <a:rPr sz="2200">
                <a:solidFill>
                  <a:schemeClr val="tx1">
                    <a:lumMod val="75000"/>
                    <a:lumOff val="25000"/>
                  </a:schemeClr>
                </a:solidFill>
                <a:latin typeface="Carlito"/>
                <a:ea typeface="Carlito"/>
                <a:cs typeface="Carlito"/>
              </a:rPr>
              <a:t>sentiment (how negative or positive a word is)</a:t>
            </a:r>
          </a:p>
          <a:p>
            <a:pPr marL="727985" lvl="1" indent="-327935" algn="l">
              <a:buFont typeface="Arial"/>
              <a:buChar char="•"/>
              <a:defRPr/>
            </a:pPr>
            <a:r>
              <a:rPr sz="2200">
                <a:solidFill>
                  <a:schemeClr val="tx1">
                    <a:lumMod val="75000"/>
                    <a:lumOff val="25000"/>
                  </a:schemeClr>
                </a:solidFill>
                <a:latin typeface="Carlito"/>
                <a:ea typeface="Carlito"/>
                <a:cs typeface="Carlito"/>
              </a:rPr>
              <a:t>translation</a:t>
            </a:r>
          </a:p>
          <a:p>
            <a:pPr marL="727985" lvl="1" indent="-327935" algn="l">
              <a:buFont typeface="Arial"/>
              <a:buChar char="•"/>
              <a:defRPr/>
            </a:pPr>
            <a:r>
              <a:rPr sz="2200">
                <a:solidFill>
                  <a:schemeClr val="tx1">
                    <a:lumMod val="75000"/>
                    <a:lumOff val="25000"/>
                  </a:schemeClr>
                </a:solidFill>
                <a:latin typeface="Carlito"/>
                <a:ea typeface="Carlito"/>
                <a:cs typeface="Carlito"/>
              </a:rPr>
              <a:t>tokenization and lemmatization</a:t>
            </a:r>
          </a:p>
          <a:p>
            <a:pPr lvl="1" algn="l">
              <a:defRPr/>
            </a:pPr>
            <a:endParaRPr sz="2200">
              <a:solidFill>
                <a:schemeClr val="tx1">
                  <a:lumMod val="75000"/>
                  <a:lumOff val="25000"/>
                </a:schemeClr>
              </a:solidFill>
              <a:latin typeface="Carlito"/>
              <a:ea typeface="Carlito"/>
              <a:cs typeface="Carlito"/>
            </a:endParaRPr>
          </a:p>
          <a:p>
            <a:pPr lvl="0" algn="l">
              <a:defRPr/>
            </a:pPr>
            <a:r>
              <a:rPr sz="2200">
                <a:solidFill>
                  <a:schemeClr val="tx1">
                    <a:lumMod val="75000"/>
                    <a:lumOff val="25000"/>
                  </a:schemeClr>
                </a:solidFill>
                <a:latin typeface="Carlito"/>
                <a:ea typeface="Carlito"/>
                <a:cs typeface="Carlito"/>
              </a:rPr>
              <a:t>The most commonly used models also happen to be open / public models, found on Python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3" y="282871"/>
            <a:ext cx="10998682" cy="777154"/>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8" y="1333499"/>
            <a:ext cx="8424334"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Augmentation versus Automation</a:t>
            </a:r>
          </a:p>
        </p:txBody>
      </p:sp>
      <p:pic>
        <p:nvPicPr>
          <p:cNvPr id="6" name="Picture 5"/>
          <p:cNvPicPr>
            <a:picLocks noChangeAspect="1"/>
          </p:cNvPicPr>
          <p:nvPr/>
        </p:nvPicPr>
        <p:blipFill>
          <a:blip r:embed="rId2"/>
          <a:stretch/>
        </p:blipFill>
        <p:spPr bwMode="auto">
          <a:xfrm>
            <a:off x="2856677" y="2239579"/>
            <a:ext cx="6056655" cy="3626023"/>
          </a:xfrm>
          <a:prstGeom prst="rect">
            <a:avLst/>
          </a:prstGeom>
        </p:spPr>
      </p:pic>
      <p:sp>
        <p:nvSpPr>
          <p:cNvPr id="7" name="Rectangle 6"/>
          <p:cNvSpPr/>
          <p:nvPr/>
        </p:nvSpPr>
        <p:spPr bwMode="auto">
          <a:xfrm>
            <a:off x="7563413" y="6238175"/>
            <a:ext cx="2125238" cy="36579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lgn="l">
              <a:defRPr/>
            </a:pPr>
            <a:r>
              <a:rPr b="1" i="0" u="none">
                <a:solidFill>
                  <a:schemeClr val="tx1">
                    <a:lumMod val="75000"/>
                    <a:lumOff val="25000"/>
                  </a:schemeClr>
                </a:solidFill>
                <a:latin typeface="Carlito"/>
                <a:ea typeface="Carlito"/>
                <a:cs typeface="Carlito"/>
              </a:rPr>
              <a:t>Marino et. al. (2020)</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bwMode="auto">
        <a:xfrm>
          <a:off x="0" y="0"/>
          <a:ext cx="0" cy="0"/>
          <a:chOff x="0" y="0"/>
          <a:chExt cx="0" cy="0"/>
        </a:xfrm>
      </p:grpSpPr>
      <p:sp>
        <p:nvSpPr>
          <p:cNvPr id="8" name="Rectangle 10">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p:cNvSpPr>
            <a:spLocks noGrp="1"/>
          </p:cNvSpPr>
          <p:nvPr/>
        </p:nvSpPr>
        <p:spPr bwMode="auto">
          <a:xfrm>
            <a:off x="643467" y="321734"/>
            <a:ext cx="10905066" cy="1135737"/>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rtl="0">
              <a:spcBef>
                <a:spcPct val="0"/>
              </a:spcBef>
              <a:spcAft>
                <a:spcPts val="600"/>
              </a:spcAft>
              <a:defRPr/>
            </a:pPr>
            <a:r>
              <a:rPr lang="en-US" sz="3600" b="1" kern="1200">
                <a:solidFill>
                  <a:schemeClr val="tx1"/>
                </a:solidFill>
                <a:latin typeface="+mj-lt"/>
                <a:ea typeface="+mj-ea"/>
                <a:cs typeface="+mj-cs"/>
              </a:rPr>
              <a:t>Cody Dodd</a:t>
            </a:r>
          </a:p>
        </p:txBody>
      </p:sp>
      <p:sp>
        <p:nvSpPr>
          <p:cNvPr id="9" name="Rectangle 12">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14">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6">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8">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6" name="Content Placeholder 2">
            <a:extLst>
              <a:ext uri="{FF2B5EF4-FFF2-40B4-BE49-F238E27FC236}">
                <a16:creationId xmlns:a16="http://schemas.microsoft.com/office/drawing/2014/main" id="{A84997BD-C630-439B-91EF-689DF82E363C}"/>
              </a:ext>
            </a:extLst>
          </p:cNvPr>
          <p:cNvGraphicFramePr>
            <a:graphicFrameLocks noGrp="1"/>
          </p:cNvGraphicFramePr>
          <p:nvPr>
            <p:ph idx="1"/>
            <p:extLst>
              <p:ext uri="{D42A27DB-BD31-4B8C-83A1-F6EECF244321}">
                <p14:modId xmlns:p14="http://schemas.microsoft.com/office/powerpoint/2010/main" val="53099220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3" y="282871"/>
            <a:ext cx="10998682" cy="777154"/>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2 - Ethics</a:t>
            </a:r>
            <a:endParaRPr lang="en-CA" b="1">
              <a:solidFill>
                <a:schemeClr val="bg1">
                  <a:lumMod val="95000"/>
                </a:schemeClr>
              </a:solidFill>
            </a:endParaRPr>
          </a:p>
        </p:txBody>
      </p:sp>
      <p:sp>
        <p:nvSpPr>
          <p:cNvPr id="5" name="Rectangle 4"/>
          <p:cNvSpPr/>
          <p:nvPr/>
        </p:nvSpPr>
        <p:spPr bwMode="auto">
          <a:xfrm>
            <a:off x="604287" y="2008834"/>
            <a:ext cx="10765044"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7714890"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Ethics of using unexplainable algorithms</a:t>
            </a:r>
          </a:p>
        </p:txBody>
      </p:sp>
      <p:sp>
        <p:nvSpPr>
          <p:cNvPr id="7" name="Rectangle 6"/>
          <p:cNvSpPr/>
          <p:nvPr/>
        </p:nvSpPr>
        <p:spPr bwMode="auto">
          <a:xfrm>
            <a:off x="604287" y="2008835"/>
            <a:ext cx="10765045" cy="64011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tx1">
                    <a:lumMod val="75000"/>
                    <a:lumOff val="25000"/>
                  </a:schemeClr>
                </a:solidFill>
                <a:latin typeface="Carlito"/>
                <a:ea typeface="Carlito"/>
                <a:cs typeface="Carlito"/>
              </a:rPr>
              <a:t>Can all AI be understood? Yes and no. </a:t>
            </a:r>
          </a:p>
          <a:p>
            <a:pPr algn="l">
              <a:defRPr/>
            </a:pPr>
            <a:endParaRPr sz="2200">
              <a:solidFill>
                <a:schemeClr val="tx1">
                  <a:lumMod val="75000"/>
                  <a:lumOff val="25000"/>
                </a:schemeClr>
              </a:solidFill>
              <a:latin typeface="Carlito"/>
              <a:ea typeface="Carlito"/>
              <a:cs typeface="Carlito"/>
            </a:endParaRPr>
          </a:p>
          <a:p>
            <a:pPr algn="l">
              <a:defRPr/>
            </a:pPr>
            <a:r>
              <a:rPr sz="2200">
                <a:solidFill>
                  <a:schemeClr val="tx1">
                    <a:lumMod val="75000"/>
                    <a:lumOff val="25000"/>
                  </a:schemeClr>
                </a:solidFill>
                <a:latin typeface="Carlito"/>
                <a:ea typeface="Carlito"/>
                <a:cs typeface="Carlito"/>
              </a:rPr>
              <a:t>We can understand the mathematical purpose behind each of its working parts, like how all the parts make a car work. (we can </a:t>
            </a:r>
            <a:r>
              <a:rPr sz="2200" u="sng">
                <a:solidFill>
                  <a:schemeClr val="tx1">
                    <a:lumMod val="75000"/>
                    <a:lumOff val="25000"/>
                  </a:schemeClr>
                </a:solidFill>
                <a:latin typeface="Carlito"/>
                <a:ea typeface="Carlito"/>
                <a:cs typeface="Carlito"/>
              </a:rPr>
              <a:t>objectively</a:t>
            </a:r>
            <a:r>
              <a:rPr sz="2200" u="none">
                <a:solidFill>
                  <a:schemeClr val="tx1">
                    <a:lumMod val="75000"/>
                    <a:lumOff val="25000"/>
                  </a:schemeClr>
                </a:solidFill>
                <a:latin typeface="Carlito"/>
                <a:ea typeface="Carlito"/>
                <a:cs typeface="Carlito"/>
              </a:rPr>
              <a:t> </a:t>
            </a:r>
            <a:r>
              <a:rPr sz="2200">
                <a:solidFill>
                  <a:schemeClr val="tx1">
                    <a:lumMod val="75000"/>
                    <a:lumOff val="25000"/>
                  </a:schemeClr>
                </a:solidFill>
                <a:latin typeface="Carlito"/>
                <a:ea typeface="Carlito"/>
                <a:cs typeface="Carlito"/>
              </a:rPr>
              <a:t>understand its parts).</a:t>
            </a:r>
          </a:p>
          <a:p>
            <a:pPr algn="l">
              <a:defRPr/>
            </a:pPr>
            <a:endParaRPr sz="2200">
              <a:solidFill>
                <a:schemeClr val="tx1">
                  <a:lumMod val="75000"/>
                  <a:lumOff val="25000"/>
                </a:schemeClr>
              </a:solidFill>
              <a:latin typeface="Carlito"/>
              <a:ea typeface="Carlito"/>
              <a:cs typeface="Carlito"/>
            </a:endParaRPr>
          </a:p>
          <a:p>
            <a:pPr algn="l">
              <a:defRPr/>
            </a:pPr>
            <a:r>
              <a:rPr sz="2200">
                <a:solidFill>
                  <a:schemeClr val="tx1">
                    <a:lumMod val="75000"/>
                    <a:lumOff val="25000"/>
                  </a:schemeClr>
                </a:solidFill>
                <a:latin typeface="Carlito"/>
                <a:ea typeface="Carlito"/>
                <a:cs typeface="Carlito"/>
              </a:rPr>
              <a:t>But AI is learning from humans (which means learning social information). Social information is </a:t>
            </a:r>
            <a:r>
              <a:rPr sz="2200" u="sng">
                <a:solidFill>
                  <a:schemeClr val="tx1">
                    <a:lumMod val="75000"/>
                    <a:lumOff val="25000"/>
                  </a:schemeClr>
                </a:solidFill>
                <a:latin typeface="Carlito"/>
                <a:ea typeface="Carlito"/>
                <a:cs typeface="Carlito"/>
              </a:rPr>
              <a:t>subjective</a:t>
            </a:r>
            <a:r>
              <a:rPr sz="2200">
                <a:solidFill>
                  <a:schemeClr val="tx1">
                    <a:lumMod val="75000"/>
                    <a:lumOff val="25000"/>
                  </a:schemeClr>
                </a:solidFill>
                <a:latin typeface="Carlito"/>
                <a:ea typeface="Carlito"/>
                <a:cs typeface="Carlito"/>
              </a:rPr>
              <a:t> and therefore AI decisions using this information is </a:t>
            </a:r>
            <a:r>
              <a:rPr sz="2200" u="sng">
                <a:solidFill>
                  <a:schemeClr val="tx1">
                    <a:lumMod val="75000"/>
                    <a:lumOff val="25000"/>
                  </a:schemeClr>
                </a:solidFill>
                <a:latin typeface="Carlito"/>
                <a:ea typeface="Carlito"/>
                <a:cs typeface="Carlito"/>
              </a:rPr>
              <a:t>subjective</a:t>
            </a:r>
            <a:r>
              <a:rPr sz="2200">
                <a:solidFill>
                  <a:schemeClr val="tx1">
                    <a:lumMod val="75000"/>
                    <a:lumOff val="25000"/>
                  </a:schemeClr>
                </a:solidFill>
                <a:latin typeface="Carlito"/>
                <a:ea typeface="Carlito"/>
                <a:cs typeface="Carlito"/>
              </a:rPr>
              <a:t> as well.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3" y="282871"/>
            <a:ext cx="10998682" cy="777154"/>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2 - Ethics</a:t>
            </a:r>
            <a:endParaRPr lang="en-CA" b="1">
              <a:solidFill>
                <a:schemeClr val="bg1">
                  <a:lumMod val="95000"/>
                </a:schemeClr>
              </a:solidFill>
            </a:endParaRPr>
          </a:p>
        </p:txBody>
      </p:sp>
      <p:sp>
        <p:nvSpPr>
          <p:cNvPr id="5" name="Rectangle 4"/>
          <p:cNvSpPr/>
          <p:nvPr/>
        </p:nvSpPr>
        <p:spPr bwMode="auto">
          <a:xfrm>
            <a:off x="604287" y="2008834"/>
            <a:ext cx="10765044"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7714890"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Bias and distortions</a:t>
            </a:r>
          </a:p>
        </p:txBody>
      </p:sp>
      <p:sp>
        <p:nvSpPr>
          <p:cNvPr id="7" name="Rectangle 6"/>
          <p:cNvSpPr/>
          <p:nvPr/>
        </p:nvSpPr>
        <p:spPr bwMode="auto">
          <a:xfrm>
            <a:off x="604287" y="2008835"/>
            <a:ext cx="10765045" cy="64011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tx1">
                    <a:lumMod val="75000"/>
                    <a:lumOff val="25000"/>
                  </a:schemeClr>
                </a:solidFill>
                <a:latin typeface="Carlito"/>
                <a:ea typeface="Carlito"/>
                <a:cs typeface="Carlito"/>
              </a:rPr>
              <a:t>Bias can be introduced at a number of stages</a:t>
            </a:r>
          </a:p>
          <a:p>
            <a:pPr algn="l">
              <a:defRPr/>
            </a:pPr>
            <a:endParaRPr sz="2200">
              <a:solidFill>
                <a:schemeClr val="tx1">
                  <a:lumMod val="75000"/>
                  <a:lumOff val="25000"/>
                </a:schemeClr>
              </a:solidFill>
              <a:latin typeface="Carlito"/>
              <a:ea typeface="Carlito"/>
              <a:cs typeface="Carlito"/>
            </a:endParaRPr>
          </a:p>
          <a:p>
            <a:pPr marL="327936" indent="-327936" algn="l">
              <a:buFont typeface="Arial"/>
              <a:buChar char="•"/>
              <a:defRPr/>
            </a:pPr>
            <a:r>
              <a:rPr sz="2200">
                <a:solidFill>
                  <a:schemeClr val="tx1">
                    <a:lumMod val="75000"/>
                    <a:lumOff val="25000"/>
                  </a:schemeClr>
                </a:solidFill>
                <a:latin typeface="Carlito"/>
                <a:ea typeface="Carlito"/>
                <a:cs typeface="Carlito"/>
              </a:rPr>
              <a:t>Shaped by society (in the data)</a:t>
            </a:r>
          </a:p>
          <a:p>
            <a:pPr marL="327936" indent="-327936" algn="l">
              <a:buFont typeface="Arial"/>
              <a:buChar char="•"/>
              <a:defRPr/>
            </a:pPr>
            <a:endParaRPr sz="2200">
              <a:solidFill>
                <a:schemeClr val="tx1">
                  <a:lumMod val="75000"/>
                  <a:lumOff val="25000"/>
                </a:schemeClr>
              </a:solidFill>
              <a:latin typeface="Carlito"/>
              <a:ea typeface="Carlito"/>
              <a:cs typeface="Carlito"/>
            </a:endParaRPr>
          </a:p>
          <a:p>
            <a:pPr marL="327936" indent="-327936" algn="l">
              <a:buFont typeface="Arial"/>
              <a:buChar char="•"/>
              <a:defRPr/>
            </a:pPr>
            <a:r>
              <a:rPr sz="2200">
                <a:solidFill>
                  <a:schemeClr val="tx1">
                    <a:lumMod val="75000"/>
                    <a:lumOff val="25000"/>
                  </a:schemeClr>
                </a:solidFill>
                <a:latin typeface="Carlito"/>
                <a:ea typeface="Carlito"/>
                <a:cs typeface="Carlito"/>
              </a:rPr>
              <a:t>Shaped by algorithms (which have mathematical limitations)</a:t>
            </a:r>
          </a:p>
          <a:p>
            <a:pPr marL="327936" indent="-327936" algn="l">
              <a:buFont typeface="Arial"/>
              <a:buChar char="•"/>
              <a:defRPr/>
            </a:pPr>
            <a:endParaRPr sz="2200">
              <a:solidFill>
                <a:schemeClr val="tx1">
                  <a:lumMod val="75000"/>
                  <a:lumOff val="25000"/>
                </a:schemeClr>
              </a:solidFill>
              <a:latin typeface="Carlito"/>
              <a:ea typeface="Carlito"/>
              <a:cs typeface="Carlito"/>
            </a:endParaRPr>
          </a:p>
          <a:p>
            <a:pPr marL="327936" indent="-327936" algn="l">
              <a:buFont typeface="Arial"/>
              <a:buChar char="•"/>
              <a:defRPr/>
            </a:pPr>
            <a:r>
              <a:rPr sz="2200">
                <a:solidFill>
                  <a:schemeClr val="tx1">
                    <a:lumMod val="75000"/>
                    <a:lumOff val="25000"/>
                  </a:schemeClr>
                </a:solidFill>
                <a:latin typeface="Carlito"/>
                <a:ea typeface="Carlito"/>
                <a:cs typeface="Carlito"/>
              </a:rPr>
              <a:t>Shaped by project manager and developer decisions (who are, of course, human)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2 - Ethics</a:t>
            </a:r>
            <a:endParaRPr lang="en-CA" b="1">
              <a:solidFill>
                <a:schemeClr val="bg1">
                  <a:lumMod val="95000"/>
                </a:schemeClr>
              </a:solidFill>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4788524" cy="42675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rPr sz="2200" b="1"/>
              <a:t>Examples of bias</a:t>
            </a:r>
          </a:p>
        </p:txBody>
      </p:sp>
      <p:sp>
        <p:nvSpPr>
          <p:cNvPr id="7" name="Rectangle 6"/>
          <p:cNvSpPr/>
          <p:nvPr/>
        </p:nvSpPr>
        <p:spPr bwMode="auto">
          <a:xfrm>
            <a:off x="604287" y="2008834"/>
            <a:ext cx="10765044"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lang="en-US" sz="2200" b="0" i="0" u="none" strike="noStrike" cap="none" spc="0">
                <a:solidFill>
                  <a:schemeClr val="tx1">
                    <a:lumMod val="75000"/>
                    <a:lumOff val="25000"/>
                  </a:schemeClr>
                </a:solidFill>
                <a:latin typeface="Carlito"/>
                <a:ea typeface="Carlito"/>
                <a:cs typeface="Carlito"/>
              </a:rPr>
              <a:t>Since we 'train' our Machine Learning using a giant corpus of human text, that means human bias present in our writing will appear in the algorithm, and it will not know any better. If anything, it will accentuate these biases.</a:t>
            </a:r>
          </a:p>
          <a:p>
            <a:pPr>
              <a:defRPr/>
            </a:pPr>
            <a:endParaRPr lang="en-US" sz="2200" b="0" i="0" u="none" strike="noStrike" cap="none" spc="0">
              <a:solidFill>
                <a:schemeClr val="tx1">
                  <a:lumMod val="75000"/>
                  <a:lumOff val="25000"/>
                </a:schemeClr>
              </a:solidFill>
              <a:latin typeface="Carlito"/>
              <a:ea typeface="Carlito"/>
              <a:cs typeface="Carlito"/>
            </a:endParaRPr>
          </a:p>
          <a:p>
            <a:pPr marL="327937" indent="-327937">
              <a:buFont typeface="Arial"/>
              <a:buChar char="•"/>
              <a:defRPr/>
            </a:pPr>
            <a:r>
              <a:rPr lang="en-US" sz="2200" b="0" i="0" u="none" strike="noStrike" cap="none" spc="0">
                <a:solidFill>
                  <a:schemeClr val="tx1">
                    <a:lumMod val="75000"/>
                    <a:lumOff val="25000"/>
                  </a:schemeClr>
                </a:solidFill>
                <a:latin typeface="Carlito"/>
                <a:ea typeface="Carlito"/>
                <a:cs typeface="Carlito"/>
              </a:rPr>
              <a:t>words like ‘babysitter’ and ‘girl’ tend to get reinforced, or ‘CEO’ and ‘man’. </a:t>
            </a:r>
            <a:endParaRPr sz="2200" b="0" i="0" u="none" strike="noStrike" cap="none" spc="0">
              <a:solidFill>
                <a:schemeClr val="tx1">
                  <a:lumMod val="75000"/>
                  <a:lumOff val="25000"/>
                </a:schemeClr>
              </a:solidFill>
              <a:latin typeface="Carlito"/>
              <a:ea typeface="Carlito"/>
              <a:cs typeface="Carlito"/>
            </a:endParaRPr>
          </a:p>
          <a:p>
            <a:pPr marL="327937" indent="-327937">
              <a:buFont typeface="Arial"/>
              <a:buChar char="•"/>
              <a:defRPr/>
            </a:pPr>
            <a:r>
              <a:rPr lang="en-US" sz="2200" b="0" i="0" u="none" strike="noStrike" cap="none" spc="0">
                <a:solidFill>
                  <a:schemeClr val="tx1">
                    <a:lumMod val="75000"/>
                    <a:lumOff val="25000"/>
                  </a:schemeClr>
                </a:solidFill>
                <a:latin typeface="Carlito"/>
                <a:ea typeface="Carlito"/>
                <a:cs typeface="Carlito"/>
              </a:rPr>
              <a:t>machine translation applications of English to Hungarian and back again found “He is a nurse. She is a doctor” to consistently became “She is a nurse”, and “He is a doctor”</a:t>
            </a:r>
            <a:endParaRPr sz="2200" b="0" i="0" u="none" strike="noStrike" cap="none" spc="0">
              <a:solidFill>
                <a:schemeClr val="tx1">
                  <a:lumMod val="75000"/>
                  <a:lumOff val="25000"/>
                </a:schemeClr>
              </a:solidFill>
              <a:latin typeface="Carlito"/>
              <a:ea typeface="Carlito"/>
              <a:cs typeface="Carlito"/>
            </a:endParaRPr>
          </a:p>
          <a:p>
            <a:pPr marL="327937" indent="-327937">
              <a:buFont typeface="Arial"/>
              <a:buChar char="•"/>
              <a:defRPr/>
            </a:pPr>
            <a:r>
              <a:rPr lang="en-US" sz="2200" b="0" i="0" u="none" strike="noStrike" cap="none" spc="0">
                <a:solidFill>
                  <a:schemeClr val="tx1">
                    <a:lumMod val="75000"/>
                    <a:lumOff val="25000"/>
                  </a:schemeClr>
                </a:solidFill>
                <a:latin typeface="Carlito"/>
                <a:ea typeface="Carlito"/>
                <a:cs typeface="Carlito"/>
              </a:rPr>
              <a:t>A computer vision application was found to incorrectly identify agents as male when they were female because a computer was present in the picture</a:t>
            </a:r>
            <a:endParaRPr sz="2200" b="0" i="0" u="none" strike="noStrike" cap="none" spc="0">
              <a:solidFill>
                <a:schemeClr val="tx1">
                  <a:lumMod val="75000"/>
                  <a:lumOff val="25000"/>
                </a:schemeClr>
              </a:solidFill>
              <a:latin typeface="Carlito"/>
              <a:ea typeface="Carlito"/>
              <a:cs typeface="Carlito"/>
            </a:endParaRPr>
          </a:p>
          <a:p>
            <a:pPr>
              <a:defRPr/>
            </a:pPr>
            <a:endParaRPr lang="en-US" sz="2200" b="0" i="0" u="none" strike="noStrike" cap="none" spc="0">
              <a:solidFill>
                <a:schemeClr val="tx1">
                  <a:lumMod val="75000"/>
                  <a:lumOff val="25000"/>
                </a:schemeClr>
              </a:solidFill>
              <a:latin typeface="Carlito"/>
              <a:ea typeface="Carlito"/>
              <a:cs typeface="Carlito"/>
            </a:endParaRPr>
          </a:p>
          <a:p>
            <a:pPr>
              <a:defRPr/>
            </a:pPr>
            <a:r>
              <a:rPr lang="en-US" sz="2200" b="0" i="0" u="none" strike="noStrike" cap="none" spc="0">
                <a:solidFill>
                  <a:schemeClr val="tx1">
                    <a:lumMod val="75000"/>
                    <a:lumOff val="25000"/>
                  </a:schemeClr>
                </a:solidFill>
                <a:latin typeface="Carlito"/>
                <a:ea typeface="Carlito"/>
                <a:cs typeface="Carlito"/>
              </a:rPr>
              <a:t>These biases range from degenerating, to stereotyping, to recognition problems, to driving under-representation</a:t>
            </a:r>
            <a:endParaRPr sz="2200" b="0" i="0" u="none" strike="noStrike" cap="none" spc="0">
              <a:solidFill>
                <a:schemeClr val="tx1">
                  <a:lumMod val="75000"/>
                  <a:lumOff val="25000"/>
                </a:schemeClr>
              </a:solidFill>
              <a:latin typeface="Carlito"/>
              <a:ea typeface="Carlito"/>
              <a:cs typeface="Carlito"/>
            </a:endParaRPr>
          </a:p>
          <a:p>
            <a:pPr>
              <a:defRPr/>
            </a:pPr>
            <a:endParaRPr sz="2200" b="0" i="0" u="none" strike="noStrike" cap="none" spc="0">
              <a:solidFill>
                <a:schemeClr val="tx1">
                  <a:lumMod val="75000"/>
                  <a:lumOff val="25000"/>
                </a:schemeClr>
              </a:solidFill>
              <a:latin typeface="Carlito"/>
              <a:ea typeface="Carlito"/>
              <a:cs typeface="Carlito"/>
            </a:endParaRPr>
          </a:p>
          <a:p>
            <a:pPr>
              <a:defRPr/>
            </a:pPr>
            <a:endParaRPr lang="en-US" sz="2200" b="0" i="0" u="none" strike="noStrike" cap="none" spc="0">
              <a:solidFill>
                <a:schemeClr val="tx1">
                  <a:lumMod val="75000"/>
                  <a:lumOff val="25000"/>
                </a:schemeClr>
              </a:solidFill>
              <a:latin typeface="Carlito"/>
              <a:ea typeface="Carlito"/>
              <a:cs typeface="Carlito"/>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2 - Ethics</a:t>
            </a:r>
            <a:endParaRPr lang="en-CA" b="1">
              <a:solidFill>
                <a:schemeClr val="bg1">
                  <a:lumMod val="95000"/>
                </a:schemeClr>
              </a:solidFill>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4788920" cy="42675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rPr sz="2200" b="1"/>
              <a:t>Examples of black boxes</a:t>
            </a:r>
          </a:p>
        </p:txBody>
      </p:sp>
      <p:sp>
        <p:nvSpPr>
          <p:cNvPr id="7" name="Rectangle 6"/>
          <p:cNvSpPr/>
          <p:nvPr/>
        </p:nvSpPr>
        <p:spPr bwMode="auto">
          <a:xfrm>
            <a:off x="604287" y="2008834"/>
            <a:ext cx="10765044"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0" i="0" u="none" strike="noStrike" cap="none" spc="0">
                <a:solidFill>
                  <a:schemeClr val="tx1">
                    <a:lumMod val="75000"/>
                    <a:lumOff val="25000"/>
                  </a:schemeClr>
                </a:solidFill>
                <a:latin typeface="Carlito"/>
                <a:ea typeface="Carlito"/>
                <a:cs typeface="Carlito"/>
              </a:rPr>
              <a:t>Some algorithms utilize mathematical methods that do not reveal "why" they made decisions they made, they may simply return an outcome. This can be because:</a:t>
            </a:r>
          </a:p>
          <a:p>
            <a:pPr>
              <a:defRPr/>
            </a:pPr>
            <a:endParaRPr sz="2200" b="0" i="0" u="none" strike="noStrike" cap="none" spc="0">
              <a:solidFill>
                <a:schemeClr val="tx1">
                  <a:lumMod val="75000"/>
                  <a:lumOff val="25000"/>
                </a:schemeClr>
              </a:solidFill>
              <a:latin typeface="Carlito"/>
              <a:ea typeface="Carlito"/>
              <a:cs typeface="Carlito"/>
            </a:endParaRPr>
          </a:p>
          <a:p>
            <a:pPr marL="327937" indent="-327937">
              <a:buFont typeface="Arial"/>
              <a:buChar char="•"/>
              <a:defRPr/>
            </a:pPr>
            <a:r>
              <a:rPr sz="2200" b="0" i="0" u="none" strike="noStrike" cap="none" spc="0">
                <a:solidFill>
                  <a:schemeClr val="tx1">
                    <a:lumMod val="75000"/>
                    <a:lumOff val="25000"/>
                  </a:schemeClr>
                </a:solidFill>
                <a:latin typeface="Carlito"/>
                <a:ea typeface="Carlito"/>
                <a:cs typeface="Carlito"/>
              </a:rPr>
              <a:t>Data is always changing (highly dynamic data, like Google's algorithms)</a:t>
            </a:r>
          </a:p>
          <a:p>
            <a:pPr marL="327937" indent="-327937">
              <a:buFont typeface="Arial"/>
              <a:buChar char="•"/>
              <a:defRPr/>
            </a:pPr>
            <a:r>
              <a:rPr sz="2200" b="0" i="0" u="none" strike="noStrike" cap="none" spc="0">
                <a:solidFill>
                  <a:schemeClr val="tx1">
                    <a:lumMod val="75000"/>
                    <a:lumOff val="25000"/>
                  </a:schemeClr>
                </a:solidFill>
                <a:latin typeface="Carlito"/>
                <a:ea typeface="Carlito"/>
                <a:cs typeface="Carlito"/>
              </a:rPr>
              <a:t>Uses statistical methods beyond human comprehension</a:t>
            </a:r>
          </a:p>
          <a:p>
            <a:pPr marL="327937" indent="-327937">
              <a:buFont typeface="Arial"/>
              <a:buChar char="•"/>
              <a:defRPr/>
            </a:pPr>
            <a:r>
              <a:rPr sz="2200" b="0" i="0" u="none" strike="noStrike" cap="none" spc="0">
                <a:solidFill>
                  <a:schemeClr val="tx1">
                    <a:lumMod val="75000"/>
                    <a:lumOff val="25000"/>
                  </a:schemeClr>
                </a:solidFill>
                <a:latin typeface="Carlito"/>
                <a:ea typeface="Carlito"/>
                <a:cs typeface="Carlito"/>
              </a:rPr>
              <a:t>Uses statistical methods that cannot return a deterministic equation (utilize randomness)</a:t>
            </a:r>
          </a:p>
          <a:p>
            <a:pPr marL="327937" indent="-327937">
              <a:buFont typeface="Arial"/>
              <a:buChar char="•"/>
              <a:defRPr/>
            </a:pPr>
            <a:r>
              <a:rPr sz="2200" b="0" i="0" u="none" strike="noStrike" cap="none" spc="0">
                <a:solidFill>
                  <a:schemeClr val="tx1">
                    <a:lumMod val="75000"/>
                    <a:lumOff val="25000"/>
                  </a:schemeClr>
                </a:solidFill>
                <a:latin typeface="Carlito"/>
                <a:ea typeface="Carlito"/>
                <a:cs typeface="Carlito"/>
              </a:rPr>
              <a:t>Proprietary</a:t>
            </a:r>
          </a:p>
          <a:p>
            <a:pPr marL="327937" indent="-327937">
              <a:buFont typeface="Arial"/>
              <a:buChar char="•"/>
              <a:defRPr/>
            </a:pPr>
            <a:endParaRPr sz="2200" b="0" i="0" u="none" strike="noStrike" cap="none" spc="0">
              <a:solidFill>
                <a:schemeClr val="tx1">
                  <a:lumMod val="75000"/>
                  <a:lumOff val="25000"/>
                </a:schemeClr>
              </a:solidFill>
              <a:latin typeface="Carlito"/>
              <a:ea typeface="Carlito"/>
              <a:cs typeface="Carlito"/>
            </a:endParaRPr>
          </a:p>
          <a:p>
            <a:pPr>
              <a:defRPr/>
            </a:pPr>
            <a:r>
              <a:rPr sz="2200" b="0" i="0" u="none" strike="noStrike" cap="none" spc="0">
                <a:solidFill>
                  <a:schemeClr val="tx1">
                    <a:lumMod val="75000"/>
                    <a:lumOff val="25000"/>
                  </a:schemeClr>
                </a:solidFill>
                <a:latin typeface="Carlito"/>
                <a:ea typeface="Carlito"/>
                <a:cs typeface="Carlito"/>
              </a:rPr>
              <a:t>Dangerous uses:</a:t>
            </a:r>
          </a:p>
          <a:p>
            <a:pPr>
              <a:defRPr/>
            </a:pPr>
            <a:endParaRPr sz="2200" b="0" i="0" u="none" strike="noStrike" cap="none" spc="0">
              <a:solidFill>
                <a:schemeClr val="tx1">
                  <a:lumMod val="75000"/>
                  <a:lumOff val="25000"/>
                </a:schemeClr>
              </a:solidFill>
              <a:latin typeface="Carlito"/>
              <a:ea typeface="Carlito"/>
              <a:cs typeface="Carlito"/>
            </a:endParaRPr>
          </a:p>
          <a:p>
            <a:pPr>
              <a:defRPr/>
            </a:pPr>
            <a:r>
              <a:rPr sz="2200" b="0" i="0" u="none" strike="noStrike" cap="none" spc="0">
                <a:solidFill>
                  <a:schemeClr val="tx1">
                    <a:lumMod val="75000"/>
                    <a:lumOff val="25000"/>
                  </a:schemeClr>
                </a:solidFill>
                <a:latin typeface="Carlito"/>
                <a:ea typeface="Carlito"/>
                <a:cs typeface="Carlito"/>
              </a:rPr>
              <a:t>COMPAS algorithm in the US suggests recidivism rates. </a:t>
            </a:r>
          </a:p>
          <a:p>
            <a:pPr>
              <a:defRPr/>
            </a:pPr>
            <a:endParaRPr sz="2200" b="0" i="0" u="none" strike="noStrike" cap="none" spc="0">
              <a:solidFill>
                <a:schemeClr val="tx1">
                  <a:lumMod val="75000"/>
                  <a:lumOff val="25000"/>
                </a:schemeClr>
              </a:solidFill>
              <a:latin typeface="Carlito"/>
              <a:ea typeface="Carlito"/>
              <a:cs typeface="Carlito"/>
            </a:endParaRPr>
          </a:p>
          <a:p>
            <a:pPr>
              <a:defRPr/>
            </a:pPr>
            <a:endParaRPr lang="en-US" sz="2200" b="0" i="0" u="none" strike="noStrike" cap="none" spc="0">
              <a:solidFill>
                <a:schemeClr val="tx1">
                  <a:lumMod val="75000"/>
                  <a:lumOff val="25000"/>
                </a:schemeClr>
              </a:solidFill>
              <a:latin typeface="Carlito"/>
              <a:ea typeface="Carlito"/>
              <a:cs typeface="Carlito"/>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2 - Ethics</a:t>
            </a:r>
            <a:endParaRPr lang="en-CA" b="1">
              <a:solidFill>
                <a:schemeClr val="bg1">
                  <a:lumMod val="95000"/>
                </a:schemeClr>
              </a:solidFill>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4789532" cy="42675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rPr sz="2200" b="1"/>
              <a:t>The dangers of black boxes</a:t>
            </a:r>
          </a:p>
        </p:txBody>
      </p:sp>
      <p:sp>
        <p:nvSpPr>
          <p:cNvPr id="7" name="Rectangle 6"/>
          <p:cNvSpPr/>
          <p:nvPr/>
        </p:nvSpPr>
        <p:spPr bwMode="auto">
          <a:xfrm>
            <a:off x="604287" y="2008834"/>
            <a:ext cx="10765044"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0" i="0" u="none" strike="noStrike" cap="none" spc="0">
                <a:solidFill>
                  <a:schemeClr val="tx1">
                    <a:lumMod val="75000"/>
                    <a:lumOff val="25000"/>
                  </a:schemeClr>
                </a:solidFill>
                <a:latin typeface="Carlito"/>
                <a:ea typeface="Carlito"/>
                <a:cs typeface="Carlito"/>
              </a:rPr>
              <a:t>COMPAS algorithm in the US suggests recidivism rates. This algorithm influenced the sentencing of Eric Loomis in 2013, but when he appealed to see the 'reasons' behind this algorithm, the Supreme Court denied it defending the algorithm as proprietary.</a:t>
            </a:r>
          </a:p>
          <a:p>
            <a:pPr>
              <a:defRPr/>
            </a:pPr>
            <a:endParaRPr sz="2200" b="0" i="0" u="none" strike="noStrike" cap="none" spc="0">
              <a:solidFill>
                <a:schemeClr val="tx1">
                  <a:lumMod val="75000"/>
                  <a:lumOff val="25000"/>
                </a:schemeClr>
              </a:solidFill>
              <a:latin typeface="Carlito"/>
              <a:ea typeface="Carlito"/>
              <a:cs typeface="Carlito"/>
            </a:endParaRPr>
          </a:p>
          <a:p>
            <a:pPr>
              <a:defRPr/>
            </a:pPr>
            <a:endParaRPr sz="2200" b="0" i="0" u="none" strike="noStrike" cap="none" spc="0">
              <a:solidFill>
                <a:schemeClr val="tx1">
                  <a:lumMod val="75000"/>
                  <a:lumOff val="25000"/>
                </a:schemeClr>
              </a:solidFill>
              <a:latin typeface="Carlito"/>
              <a:ea typeface="Carlito"/>
              <a:cs typeface="Carlito"/>
            </a:endParaRPr>
          </a:p>
          <a:p>
            <a:pPr>
              <a:defRPr/>
            </a:pPr>
            <a:endParaRPr sz="2200" b="0" i="0" u="none" strike="noStrike" cap="none" spc="0">
              <a:solidFill>
                <a:schemeClr val="tx1">
                  <a:lumMod val="75000"/>
                  <a:lumOff val="25000"/>
                </a:schemeClr>
              </a:solidFill>
              <a:latin typeface="Carlito"/>
              <a:ea typeface="Carlito"/>
              <a:cs typeface="Carlito"/>
            </a:endParaRPr>
          </a:p>
          <a:p>
            <a:pPr>
              <a:defRPr/>
            </a:pPr>
            <a:endParaRPr lang="en-US" sz="2200" b="0" i="0" u="none" strike="noStrike" cap="none" spc="0">
              <a:solidFill>
                <a:schemeClr val="tx1">
                  <a:lumMod val="75000"/>
                  <a:lumOff val="25000"/>
                </a:schemeClr>
              </a:solidFill>
              <a:latin typeface="Carlito"/>
              <a:ea typeface="Carlito"/>
              <a:cs typeface="Carlito"/>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2 - Ethics</a:t>
            </a:r>
            <a:endParaRPr lang="en-CA" b="1">
              <a:solidFill>
                <a:schemeClr val="bg1">
                  <a:lumMod val="95000"/>
                </a:schemeClr>
              </a:solidFill>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4790324" cy="42675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rPr sz="2200" b="1"/>
              <a:t>Mitigating black boxes</a:t>
            </a:r>
          </a:p>
        </p:txBody>
      </p:sp>
      <p:sp>
        <p:nvSpPr>
          <p:cNvPr id="7" name="Rectangle 6"/>
          <p:cNvSpPr/>
          <p:nvPr/>
        </p:nvSpPr>
        <p:spPr bwMode="auto">
          <a:xfrm>
            <a:off x="604287" y="2008834"/>
            <a:ext cx="10765044"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marL="327937" indent="-327937">
              <a:buAutoNum type="arabicPeriod"/>
              <a:defRPr/>
            </a:pPr>
            <a:r>
              <a:rPr lang="en-US" sz="2200" b="0" i="0" u="none" strike="noStrike" cap="none" spc="0">
                <a:solidFill>
                  <a:schemeClr val="tx1">
                    <a:lumMod val="75000"/>
                    <a:lumOff val="25000"/>
                  </a:schemeClr>
                </a:solidFill>
                <a:latin typeface="Carlito"/>
                <a:ea typeface="Carlito"/>
                <a:cs typeface="Carlito"/>
              </a:rPr>
              <a:t>Find an explainable model first</a:t>
            </a:r>
          </a:p>
          <a:p>
            <a:pPr marL="327937" indent="-327937">
              <a:buAutoNum type="arabicPeriod"/>
              <a:defRPr/>
            </a:pPr>
            <a:r>
              <a:rPr lang="en-US" sz="2200" b="0" i="0" u="none" strike="noStrike" cap="none" spc="0">
                <a:solidFill>
                  <a:schemeClr val="tx1">
                    <a:lumMod val="75000"/>
                    <a:lumOff val="25000"/>
                  </a:schemeClr>
                </a:solidFill>
                <a:latin typeface="Carlito"/>
                <a:ea typeface="Carlito"/>
                <a:cs typeface="Carlito"/>
              </a:rPr>
              <a:t>If an inexplainable model is the only one available, then create additional algorithms to 'suggest' what the algorithm is likely thinking.</a:t>
            </a:r>
          </a:p>
          <a:p>
            <a:pPr marL="327937" indent="-327937">
              <a:buAutoNum type="arabicPeriod"/>
              <a:defRPr/>
            </a:pPr>
            <a:r>
              <a:rPr lang="en-US" sz="2200" b="0" i="0" u="none" strike="noStrike" cap="none" spc="0">
                <a:solidFill>
                  <a:schemeClr val="tx1">
                    <a:lumMod val="75000"/>
                    <a:lumOff val="25000"/>
                  </a:schemeClr>
                </a:solidFill>
                <a:latin typeface="Carlito"/>
                <a:ea typeface="Carlito"/>
                <a:cs typeface="Carlito"/>
              </a:rPr>
              <a:t>Give the users a display of alternatives and let them shortlist or prune the results</a:t>
            </a:r>
          </a:p>
          <a:p>
            <a:pPr marL="327937" indent="-327937">
              <a:buAutoNum type="arabicPeriod"/>
              <a:defRPr/>
            </a:pPr>
            <a:r>
              <a:rPr lang="en-US" sz="2200" b="0" i="0" u="none" strike="noStrike" cap="none" spc="0">
                <a:solidFill>
                  <a:schemeClr val="tx1">
                    <a:lumMod val="75000"/>
                    <a:lumOff val="25000"/>
                  </a:schemeClr>
                </a:solidFill>
                <a:latin typeface="Carlito"/>
                <a:ea typeface="Carlito"/>
                <a:cs typeface="Carlito"/>
              </a:rPr>
              <a:t>This pruning can be re-used as Machine Learning</a:t>
            </a:r>
          </a:p>
          <a:p>
            <a:pPr marL="327937" indent="-327937">
              <a:buAutoNum type="arabicPeriod"/>
              <a:defRPr/>
            </a:pPr>
            <a:endParaRPr lang="en-US" sz="2200" b="0" i="0" u="none" strike="noStrike" cap="none" spc="0">
              <a:solidFill>
                <a:schemeClr val="tx1">
                  <a:lumMod val="75000"/>
                  <a:lumOff val="25000"/>
                </a:schemeClr>
              </a:solidFill>
              <a:latin typeface="Carlito"/>
              <a:ea typeface="Carlito"/>
              <a:cs typeface="Carlito"/>
            </a:endParaRPr>
          </a:p>
          <a:p>
            <a:pPr marL="327937" indent="-327937">
              <a:buAutoNum type="arabicPeriod"/>
              <a:defRPr/>
            </a:pPr>
            <a:endParaRPr lang="en-US" sz="2200" b="0" i="0" u="none" strike="noStrike" cap="none" spc="0">
              <a:solidFill>
                <a:schemeClr val="tx1">
                  <a:lumMod val="75000"/>
                  <a:lumOff val="25000"/>
                </a:schemeClr>
              </a:solidFill>
              <a:latin typeface="Carlito"/>
              <a:ea typeface="Carlito"/>
              <a:cs typeface="Carlito"/>
            </a:endParaRPr>
          </a:p>
          <a:p>
            <a:pPr>
              <a:defRPr/>
            </a:pPr>
            <a:r>
              <a:rPr lang="en-US" sz="2200" b="0" i="0" u="none" strike="noStrike" cap="none" spc="0">
                <a:solidFill>
                  <a:schemeClr val="tx1">
                    <a:lumMod val="75000"/>
                    <a:lumOff val="25000"/>
                  </a:schemeClr>
                </a:solidFill>
                <a:latin typeface="Carlito"/>
                <a:ea typeface="Carlito"/>
                <a:cs typeface="Carlito"/>
              </a:rPr>
              <a:t>Each of the above steps were taken in partnership with the Prime Minster's Office of the UAE and the Bank of Canada.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2 - Ethics</a:t>
            </a:r>
            <a:endParaRPr lang="en-CA" b="1">
              <a:solidFill>
                <a:schemeClr val="bg1">
                  <a:lumMod val="95000"/>
                </a:schemeClr>
              </a:solidFill>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4789567" cy="42675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rPr sz="2200" b="1"/>
              <a:t>Algorithmic impact assessment</a:t>
            </a:r>
          </a:p>
        </p:txBody>
      </p:sp>
      <p:sp>
        <p:nvSpPr>
          <p:cNvPr id="7" name="Rectangle 6"/>
          <p:cNvSpPr/>
          <p:nvPr/>
        </p:nvSpPr>
        <p:spPr bwMode="auto">
          <a:xfrm>
            <a:off x="604287" y="2008834"/>
            <a:ext cx="10765044"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tx1">
                    <a:lumMod val="75000"/>
                    <a:lumOff val="25000"/>
                  </a:schemeClr>
                </a:solidFill>
                <a:latin typeface="Carlito"/>
                <a:ea typeface="Carlito"/>
                <a:cs typeface="Carlito"/>
              </a:rPr>
              <a:t>Canadian Government's Algorithmic Impact Assessment</a:t>
            </a:r>
          </a:p>
          <a:p>
            <a:pPr algn="l">
              <a:defRPr/>
            </a:pPr>
            <a:endParaRPr sz="2200">
              <a:solidFill>
                <a:schemeClr val="tx1">
                  <a:lumMod val="75000"/>
                  <a:lumOff val="25000"/>
                </a:schemeClr>
              </a:solidFill>
              <a:latin typeface="Carlito"/>
              <a:ea typeface="Carlito"/>
              <a:cs typeface="Carlito"/>
            </a:endParaRPr>
          </a:p>
          <a:p>
            <a:pPr marL="327936" indent="-327936" algn="l">
              <a:buFont typeface="Arial"/>
              <a:buChar char="•"/>
              <a:defRPr/>
            </a:pPr>
            <a:endParaRPr sz="2200">
              <a:solidFill>
                <a:schemeClr val="tx1">
                  <a:lumMod val="75000"/>
                  <a:lumOff val="25000"/>
                </a:schemeClr>
              </a:solidFill>
              <a:latin typeface="Carlito"/>
              <a:ea typeface="Carlito"/>
              <a:cs typeface="Carlito"/>
            </a:endParaRPr>
          </a:p>
          <a:p>
            <a:pPr marL="327936" indent="-327936" algn="l">
              <a:buFont typeface="Arial"/>
              <a:buChar char="•"/>
              <a:defRPr/>
            </a:pPr>
            <a:endParaRPr sz="2200">
              <a:solidFill>
                <a:schemeClr val="tx1">
                  <a:lumMod val="75000"/>
                  <a:lumOff val="25000"/>
                </a:schemeClr>
              </a:solidFill>
              <a:latin typeface="Carlito"/>
              <a:ea typeface="Carlito"/>
              <a:cs typeface="Carlito"/>
            </a:endParaRPr>
          </a:p>
          <a:p>
            <a:pPr marL="327936" indent="-327936" algn="l">
              <a:buFont typeface="Arial"/>
              <a:buChar char="•"/>
              <a:defRPr/>
            </a:pPr>
            <a:endParaRPr sz="2200">
              <a:solidFill>
                <a:schemeClr val="tx1">
                  <a:lumMod val="75000"/>
                  <a:lumOff val="25000"/>
                </a:schemeClr>
              </a:solidFill>
              <a:latin typeface="Carlito"/>
              <a:ea typeface="Carlito"/>
              <a:cs typeface="Carlito"/>
            </a:endParaRPr>
          </a:p>
        </p:txBody>
      </p:sp>
      <p:pic>
        <p:nvPicPr>
          <p:cNvPr id="8" name="Picture 7"/>
          <p:cNvPicPr>
            <a:picLocks noChangeAspect="1"/>
          </p:cNvPicPr>
          <p:nvPr/>
        </p:nvPicPr>
        <p:blipFill>
          <a:blip r:embed="rId2"/>
          <a:stretch/>
        </p:blipFill>
        <p:spPr bwMode="auto">
          <a:xfrm>
            <a:off x="1439181" y="2423135"/>
            <a:ext cx="9372559" cy="416903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2 - Ethics</a:t>
            </a:r>
            <a:endParaRPr lang="en-CA" b="1">
              <a:solidFill>
                <a:schemeClr val="bg1">
                  <a:lumMod val="95000"/>
                </a:schemeClr>
              </a:solidFill>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4789567" cy="42675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rPr sz="2200" b="1"/>
              <a:t>Algorithmic impact assessment</a:t>
            </a:r>
          </a:p>
        </p:txBody>
      </p:sp>
      <p:sp>
        <p:nvSpPr>
          <p:cNvPr id="7" name="Rectangle 6"/>
          <p:cNvSpPr/>
          <p:nvPr/>
        </p:nvSpPr>
        <p:spPr bwMode="auto">
          <a:xfrm>
            <a:off x="604287" y="2008834"/>
            <a:ext cx="10765044"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a:solidFill>
                  <a:schemeClr val="tx1">
                    <a:lumMod val="75000"/>
                    <a:lumOff val="25000"/>
                  </a:schemeClr>
                </a:solidFill>
                <a:latin typeface="Carlito"/>
                <a:ea typeface="Carlito"/>
                <a:cs typeface="Carlito"/>
              </a:rPr>
              <a:t>Canadian Government's Algorithmic Impact Assessment</a:t>
            </a:r>
          </a:p>
          <a:p>
            <a:pPr algn="l">
              <a:defRPr/>
            </a:pPr>
            <a:endParaRPr sz="2200">
              <a:solidFill>
                <a:schemeClr val="tx1">
                  <a:lumMod val="75000"/>
                  <a:lumOff val="25000"/>
                </a:schemeClr>
              </a:solidFill>
              <a:latin typeface="Carlito"/>
              <a:ea typeface="Carlito"/>
              <a:cs typeface="Carlito"/>
            </a:endParaRPr>
          </a:p>
          <a:p>
            <a:pPr marL="327936" indent="-327936" algn="l">
              <a:buFont typeface="Arial"/>
              <a:buChar char="•"/>
              <a:defRPr/>
            </a:pPr>
            <a:endParaRPr sz="2200">
              <a:solidFill>
                <a:schemeClr val="tx1">
                  <a:lumMod val="75000"/>
                  <a:lumOff val="25000"/>
                </a:schemeClr>
              </a:solidFill>
              <a:latin typeface="Carlito"/>
              <a:ea typeface="Carlito"/>
              <a:cs typeface="Carlito"/>
            </a:endParaRPr>
          </a:p>
          <a:p>
            <a:pPr marL="327936" indent="-327936" algn="l">
              <a:buFont typeface="Arial"/>
              <a:buChar char="•"/>
              <a:defRPr/>
            </a:pPr>
            <a:endParaRPr sz="2200">
              <a:solidFill>
                <a:schemeClr val="tx1">
                  <a:lumMod val="75000"/>
                  <a:lumOff val="25000"/>
                </a:schemeClr>
              </a:solidFill>
              <a:latin typeface="Carlito"/>
              <a:ea typeface="Carlito"/>
              <a:cs typeface="Carlito"/>
            </a:endParaRPr>
          </a:p>
          <a:p>
            <a:pPr marL="327936" indent="-327936" algn="l">
              <a:buFont typeface="Arial"/>
              <a:buChar char="•"/>
              <a:defRPr/>
            </a:pPr>
            <a:endParaRPr sz="2200">
              <a:solidFill>
                <a:schemeClr val="tx1">
                  <a:lumMod val="75000"/>
                  <a:lumOff val="25000"/>
                </a:schemeClr>
              </a:solidFill>
              <a:latin typeface="Carlito"/>
              <a:ea typeface="Carlito"/>
              <a:cs typeface="Carlito"/>
            </a:endParaRPr>
          </a:p>
        </p:txBody>
      </p:sp>
      <p:pic>
        <p:nvPicPr>
          <p:cNvPr id="8" name="Picture 7"/>
          <p:cNvPicPr>
            <a:picLocks noChangeAspect="1"/>
          </p:cNvPicPr>
          <p:nvPr/>
        </p:nvPicPr>
        <p:blipFill>
          <a:blip r:embed="rId2"/>
          <a:stretch/>
        </p:blipFill>
        <p:spPr bwMode="auto">
          <a:xfrm>
            <a:off x="1001090" y="2648947"/>
            <a:ext cx="10368240" cy="3617768"/>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2 - Ethics</a:t>
            </a:r>
            <a:endParaRPr lang="en-CA" b="1">
              <a:solidFill>
                <a:schemeClr val="bg1">
                  <a:lumMod val="95000"/>
                </a:schemeClr>
              </a:solidFill>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4789567" cy="42675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rPr sz="2200" b="1"/>
              <a:t>Algorithmic impact assessment</a:t>
            </a:r>
          </a:p>
        </p:txBody>
      </p:sp>
      <p:sp>
        <p:nvSpPr>
          <p:cNvPr id="7" name="Rectangle 6"/>
          <p:cNvSpPr/>
          <p:nvPr/>
        </p:nvSpPr>
        <p:spPr bwMode="auto">
          <a:xfrm>
            <a:off x="604287" y="2008834"/>
            <a:ext cx="10765044"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lang="en-US" sz="2200" b="0" i="0" u="none" strike="noStrike" cap="none" spc="0">
                <a:solidFill>
                  <a:schemeClr val="tx1">
                    <a:lumMod val="75000"/>
                    <a:lumOff val="25000"/>
                  </a:schemeClr>
                </a:solidFill>
                <a:latin typeface="Carlito"/>
                <a:ea typeface="Carlito"/>
                <a:cs typeface="Carlito"/>
              </a:rPr>
              <a:t>Alan Turing Institute the UK government has begun to promote FAST track principles around fairness, accountability, sustainability and transparency.</a:t>
            </a:r>
          </a:p>
          <a:p>
            <a:pPr algn="l">
              <a:defRPr/>
            </a:pPr>
            <a:endParaRPr lang="en-US" sz="2200" b="0" i="0" u="none" strike="noStrike" cap="none" spc="0">
              <a:solidFill>
                <a:schemeClr val="tx1">
                  <a:lumMod val="75000"/>
                  <a:lumOff val="25000"/>
                </a:schemeClr>
              </a:solidFill>
              <a:latin typeface="Carlito"/>
              <a:ea typeface="Carlito"/>
              <a:cs typeface="Carlito"/>
            </a:endParaRPr>
          </a:p>
          <a:p>
            <a:pPr marL="327936" indent="-327936" algn="l">
              <a:buFont typeface="Arial"/>
              <a:buChar char="•"/>
              <a:defRPr/>
            </a:pPr>
            <a:endParaRPr lang="en-US" sz="2200" b="0" i="0" u="none" strike="noStrike" cap="none" spc="0">
              <a:solidFill>
                <a:schemeClr val="tx1">
                  <a:lumMod val="75000"/>
                  <a:lumOff val="25000"/>
                </a:schemeClr>
              </a:solidFill>
              <a:latin typeface="Carlito"/>
              <a:ea typeface="Carlito"/>
              <a:cs typeface="Carlito"/>
            </a:endParaRPr>
          </a:p>
          <a:p>
            <a:pPr marL="327936" indent="-327936" algn="l">
              <a:buFont typeface="Arial"/>
              <a:buChar char="•"/>
              <a:defRPr/>
            </a:pPr>
            <a:endParaRPr lang="en-US" sz="2200" b="0" i="0" u="none" strike="noStrike" cap="none" spc="0">
              <a:solidFill>
                <a:schemeClr val="tx1">
                  <a:lumMod val="75000"/>
                  <a:lumOff val="25000"/>
                </a:schemeClr>
              </a:solidFill>
              <a:latin typeface="Carlito"/>
              <a:ea typeface="Carlito"/>
              <a:cs typeface="Carlito"/>
            </a:endParaRPr>
          </a:p>
          <a:p>
            <a:pPr marL="327936" indent="-327936" algn="l">
              <a:buFont typeface="Arial"/>
              <a:buChar char="•"/>
              <a:defRPr/>
            </a:pPr>
            <a:endParaRPr lang="en-US" sz="2200" b="0" i="0" u="none" strike="noStrike" cap="none" spc="0">
              <a:solidFill>
                <a:schemeClr val="tx1">
                  <a:lumMod val="75000"/>
                  <a:lumOff val="25000"/>
                </a:schemeClr>
              </a:solidFill>
              <a:latin typeface="Carlito"/>
              <a:ea typeface="Carlito"/>
              <a:cs typeface="Carlito"/>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3 - Competencies and Use Cases</a:t>
            </a:r>
            <a:endParaRPr lang="en-CA" b="1">
              <a:solidFill>
                <a:schemeClr val="bg1">
                  <a:lumMod val="95000"/>
                </a:schemeClr>
              </a:solidFill>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3702" y="1067005"/>
            <a:ext cx="11571602" cy="76203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dirty="0"/>
              <a:t>UAE Global Leadership model  - successfully transformed leadership culture across government</a:t>
            </a:r>
          </a:p>
        </p:txBody>
      </p:sp>
      <p:graphicFrame>
        <p:nvGraphicFramePr>
          <p:cNvPr id="7" name="Table 6"/>
          <p:cNvGraphicFramePr>
            <a:graphicFrameLocks/>
          </p:cNvGraphicFramePr>
          <p:nvPr>
            <p:extLst>
              <p:ext uri="{D42A27DB-BD31-4B8C-83A1-F6EECF244321}">
                <p14:modId xmlns:p14="http://schemas.microsoft.com/office/powerpoint/2010/main" val="450738648"/>
              </p:ext>
            </p:extLst>
          </p:nvPr>
        </p:nvGraphicFramePr>
        <p:xfrm>
          <a:off x="767408" y="1554480"/>
          <a:ext cx="10820305" cy="5120640"/>
        </p:xfrm>
        <a:graphic>
          <a:graphicData uri="http://schemas.openxmlformats.org/drawingml/2006/table">
            <a:tbl>
              <a:tblPr firstRow="1" firstCol="1" bandRow="1">
                <a:tableStyleId>{23AED8E4-29ED-9140-E77E-C38CBBCABFF8}</a:tableStyleId>
              </a:tblPr>
              <a:tblGrid>
                <a:gridCol w="4095514">
                  <a:extLst>
                    <a:ext uri="{9D8B030D-6E8A-4147-A177-3AD203B41FA5}">
                      <a16:colId xmlns:a16="http://schemas.microsoft.com/office/drawing/2014/main" val="20000"/>
                    </a:ext>
                  </a:extLst>
                </a:gridCol>
                <a:gridCol w="6724791">
                  <a:extLst>
                    <a:ext uri="{9D8B030D-6E8A-4147-A177-3AD203B41FA5}">
                      <a16:colId xmlns:a16="http://schemas.microsoft.com/office/drawing/2014/main" val="20001"/>
                    </a:ext>
                  </a:extLst>
                </a:gridCol>
              </a:tblGrid>
              <a:tr h="365759">
                <a:tc>
                  <a:txBody>
                    <a:bodyPr/>
                    <a:lstStyle/>
                    <a:p>
                      <a:pPr algn="just">
                        <a:defRPr/>
                      </a:pPr>
                      <a:r>
                        <a:rPr b="1">
                          <a:latin typeface="Calibri"/>
                          <a:cs typeface="Calibri"/>
                        </a:rPr>
                        <a:t>Competency</a:t>
                      </a:r>
                    </a:p>
                  </a:txBody>
                  <a:tcPr/>
                </a:tc>
                <a:tc>
                  <a:txBody>
                    <a:bodyPr/>
                    <a:lstStyle/>
                    <a:p>
                      <a:pPr>
                        <a:defRPr/>
                      </a:pPr>
                      <a:r>
                        <a:rPr sz="1200" b="1">
                          <a:latin typeface="Calibri"/>
                          <a:cs typeface="Calibri"/>
                        </a:rPr>
                        <a:t>Definition</a:t>
                      </a:r>
                    </a:p>
                  </a:txBody>
                  <a:tcPr/>
                </a:tc>
                <a:extLst>
                  <a:ext uri="{0D108BD9-81ED-4DB2-BD59-A6C34878D82A}">
                    <a16:rowId xmlns:a16="http://schemas.microsoft.com/office/drawing/2014/main" val="10000"/>
                  </a:ext>
                </a:extLst>
              </a:tr>
              <a:tr h="265644">
                <a:tc>
                  <a:txBody>
                    <a:bodyPr/>
                    <a:lstStyle/>
                    <a:p>
                      <a:pPr algn="just">
                        <a:defRPr/>
                      </a:pPr>
                      <a:r>
                        <a:rPr>
                          <a:latin typeface="Calibri"/>
                          <a:cs typeface="Calibri"/>
                        </a:rPr>
                        <a:t>Enabler of people</a:t>
                      </a:r>
                    </a:p>
                  </a:txBody>
                  <a:tcPr/>
                </a:tc>
                <a:tc>
                  <a:txBody>
                    <a:bodyPr/>
                    <a:lstStyle/>
                    <a:p>
                      <a:pPr>
                        <a:defRPr/>
                      </a:pPr>
                      <a:r>
                        <a:rPr sz="1200" dirty="0">
                          <a:latin typeface="Calibri"/>
                          <a:cs typeface="Calibri"/>
                        </a:rPr>
                        <a:t>Inspires, encourages, and motivates others; reinforces human capabilities and talents through empowerment, effectively leverages others’ capabilities and demonstrates emotional intelligence.</a:t>
                      </a:r>
                    </a:p>
                  </a:txBody>
                  <a:tcPr/>
                </a:tc>
                <a:extLst>
                  <a:ext uri="{0D108BD9-81ED-4DB2-BD59-A6C34878D82A}">
                    <a16:rowId xmlns:a16="http://schemas.microsoft.com/office/drawing/2014/main" val="10001"/>
                  </a:ext>
                </a:extLst>
              </a:tr>
              <a:tr h="0">
                <a:tc>
                  <a:txBody>
                    <a:bodyPr/>
                    <a:lstStyle/>
                    <a:p>
                      <a:pPr algn="just">
                        <a:defRPr/>
                      </a:pPr>
                      <a:r>
                        <a:rPr>
                          <a:latin typeface="Calibri"/>
                          <a:cs typeface="Calibri"/>
                        </a:rPr>
                        <a:t>Role model</a:t>
                      </a:r>
                    </a:p>
                  </a:txBody>
                  <a:tcPr/>
                </a:tc>
                <a:tc>
                  <a:txBody>
                    <a:bodyPr/>
                    <a:lstStyle/>
                    <a:p>
                      <a:pPr>
                        <a:defRPr/>
                      </a:pPr>
                      <a:r>
                        <a:rPr sz="1200" dirty="0">
                          <a:latin typeface="Calibri"/>
                          <a:cs typeface="Calibri"/>
                        </a:rPr>
                        <a:t>Shows values of integrity, humility and respect; embraces and promotes the concepts of happiness and positivity; makes substantial contributions in representing the country in a positive way.</a:t>
                      </a:r>
                    </a:p>
                  </a:txBody>
                  <a:tcPr/>
                </a:tc>
                <a:extLst>
                  <a:ext uri="{0D108BD9-81ED-4DB2-BD59-A6C34878D82A}">
                    <a16:rowId xmlns:a16="http://schemas.microsoft.com/office/drawing/2014/main" val="10002"/>
                  </a:ext>
                </a:extLst>
              </a:tr>
              <a:tr h="0">
                <a:tc>
                  <a:txBody>
                    <a:bodyPr/>
                    <a:lstStyle/>
                    <a:p>
                      <a:pPr algn="just">
                        <a:defRPr/>
                      </a:pPr>
                      <a:r>
                        <a:rPr>
                          <a:latin typeface="Calibri"/>
                          <a:cs typeface="Calibri"/>
                        </a:rPr>
                        <a:t>Open to the world</a:t>
                      </a:r>
                    </a:p>
                  </a:txBody>
                  <a:tcPr/>
                </a:tc>
                <a:tc>
                  <a:txBody>
                    <a:bodyPr/>
                    <a:lstStyle/>
                    <a:p>
                      <a:pPr>
                        <a:defRPr/>
                      </a:pPr>
                      <a:r>
                        <a:rPr sz="1200" dirty="0">
                          <a:latin typeface="Calibri"/>
                          <a:cs typeface="Calibri"/>
                        </a:rPr>
                        <a:t>Open-minded to different experiences; embraces the values of peace, tolerance and coexistence; enjoys an extensive network of relations and is well-versed in global culture.</a:t>
                      </a:r>
                    </a:p>
                  </a:txBody>
                  <a:tcPr/>
                </a:tc>
                <a:extLst>
                  <a:ext uri="{0D108BD9-81ED-4DB2-BD59-A6C34878D82A}">
                    <a16:rowId xmlns:a16="http://schemas.microsoft.com/office/drawing/2014/main" val="10003"/>
                  </a:ext>
                </a:extLst>
              </a:tr>
              <a:tr h="171484">
                <a:tc>
                  <a:txBody>
                    <a:bodyPr/>
                    <a:lstStyle/>
                    <a:p>
                      <a:pPr algn="just">
                        <a:defRPr/>
                      </a:pPr>
                      <a:r>
                        <a:rPr>
                          <a:latin typeface="Calibri"/>
                          <a:cs typeface="Calibri"/>
                        </a:rPr>
                        <a:t>Futuristic</a:t>
                      </a:r>
                    </a:p>
                  </a:txBody>
                  <a:tcPr/>
                </a:tc>
                <a:tc>
                  <a:txBody>
                    <a:bodyPr/>
                    <a:lstStyle/>
                    <a:p>
                      <a:pPr>
                        <a:defRPr/>
                      </a:pPr>
                      <a:r>
                        <a:rPr sz="1200" dirty="0">
                          <a:latin typeface="Calibri"/>
                          <a:cs typeface="Calibri"/>
                        </a:rPr>
                        <a:t>Well-informed about global trends; able to imagine the future; anticipate and analyze opportunities through developing future scenarios and proactive plans</a:t>
                      </a:r>
                    </a:p>
                  </a:txBody>
                  <a:tcPr/>
                </a:tc>
                <a:extLst>
                  <a:ext uri="{0D108BD9-81ED-4DB2-BD59-A6C34878D82A}">
                    <a16:rowId xmlns:a16="http://schemas.microsoft.com/office/drawing/2014/main" val="10004"/>
                  </a:ext>
                </a:extLst>
              </a:tr>
              <a:tr h="298564">
                <a:tc>
                  <a:txBody>
                    <a:bodyPr/>
                    <a:lstStyle/>
                    <a:p>
                      <a:pPr algn="just">
                        <a:defRPr/>
                      </a:pPr>
                      <a:r>
                        <a:rPr>
                          <a:latin typeface="Calibri"/>
                          <a:cs typeface="Calibri"/>
                        </a:rPr>
                        <a:t>Innovative and disruptive</a:t>
                      </a:r>
                    </a:p>
                  </a:txBody>
                  <a:tcPr/>
                </a:tc>
                <a:tc>
                  <a:txBody>
                    <a:bodyPr/>
                    <a:lstStyle/>
                    <a:p>
                      <a:pPr>
                        <a:defRPr/>
                      </a:pPr>
                      <a:r>
                        <a:rPr sz="1200" dirty="0">
                          <a:latin typeface="Calibri"/>
                          <a:cs typeface="Calibri"/>
                        </a:rPr>
                        <a:t>Catalyst for change at the individual and institutional level; entrepreneurial, Risk Taker and adventurous for whom nothing is impossible.</a:t>
                      </a:r>
                    </a:p>
                  </a:txBody>
                  <a:tcPr/>
                </a:tc>
                <a:extLst>
                  <a:ext uri="{0D108BD9-81ED-4DB2-BD59-A6C34878D82A}">
                    <a16:rowId xmlns:a16="http://schemas.microsoft.com/office/drawing/2014/main" val="10005"/>
                  </a:ext>
                </a:extLst>
              </a:tr>
              <a:tr h="198484">
                <a:tc>
                  <a:txBody>
                    <a:bodyPr/>
                    <a:lstStyle/>
                    <a:p>
                      <a:pPr>
                        <a:defRPr/>
                      </a:pPr>
                      <a:r>
                        <a:rPr>
                          <a:latin typeface="Calibri"/>
                          <a:cs typeface="Calibri"/>
                        </a:rPr>
                        <a:t>Well-versed in advanced technology</a:t>
                      </a:r>
                    </a:p>
                  </a:txBody>
                  <a:tcPr/>
                </a:tc>
                <a:tc>
                  <a:txBody>
                    <a:bodyPr/>
                    <a:lstStyle/>
                    <a:p>
                      <a:pPr>
                        <a:defRPr/>
                      </a:pPr>
                      <a:r>
                        <a:rPr sz="1200" dirty="0">
                          <a:latin typeface="Calibri"/>
                          <a:cs typeface="Calibri"/>
                        </a:rPr>
                        <a:t>Awareness of new technologies and trends such as the fourth industrial revolution and artificial intelligence (AI) and how to get the most beneﬁts out of these technologies which will transform the way we live and work in the future to achieve people happiness.</a:t>
                      </a:r>
                    </a:p>
                  </a:txBody>
                  <a:tcPr/>
                </a:tc>
                <a:extLst>
                  <a:ext uri="{0D108BD9-81ED-4DB2-BD59-A6C34878D82A}">
                    <a16:rowId xmlns:a16="http://schemas.microsoft.com/office/drawing/2014/main" val="10006"/>
                  </a:ext>
                </a:extLst>
              </a:tr>
              <a:tr h="365759">
                <a:tc>
                  <a:txBody>
                    <a:bodyPr/>
                    <a:lstStyle/>
                    <a:p>
                      <a:pPr algn="just">
                        <a:defRPr/>
                      </a:pPr>
                      <a:r>
                        <a:rPr>
                          <a:latin typeface="Calibri"/>
                          <a:cs typeface="Calibri"/>
                        </a:rPr>
                        <a:t>Life-long learner</a:t>
                      </a:r>
                    </a:p>
                  </a:txBody>
                  <a:tcPr/>
                </a:tc>
                <a:tc>
                  <a:txBody>
                    <a:bodyPr/>
                    <a:lstStyle/>
                    <a:p>
                      <a:pPr>
                        <a:defRPr/>
                      </a:pPr>
                      <a:r>
                        <a:rPr sz="1200">
                          <a:latin typeface="Calibri"/>
                          <a:cs typeface="Calibri"/>
                        </a:rPr>
                        <a:t>Seeks self-development in order to acquire and enhance diverse skills to meet future needs; passionate for knowledge, research and exploration.</a:t>
                      </a:r>
                    </a:p>
                  </a:txBody>
                  <a:tcPr/>
                </a:tc>
                <a:extLst>
                  <a:ext uri="{0D108BD9-81ED-4DB2-BD59-A6C34878D82A}">
                    <a16:rowId xmlns:a16="http://schemas.microsoft.com/office/drawing/2014/main" val="10007"/>
                  </a:ext>
                </a:extLst>
              </a:tr>
              <a:tr h="0">
                <a:tc>
                  <a:txBody>
                    <a:bodyPr/>
                    <a:lstStyle/>
                    <a:p>
                      <a:pPr algn="just">
                        <a:defRPr/>
                      </a:pPr>
                      <a:r>
                        <a:rPr>
                          <a:latin typeface="Calibri"/>
                          <a:cs typeface="Calibri"/>
                        </a:rPr>
                        <a:t>Focuses on the government’s goals</a:t>
                      </a:r>
                    </a:p>
                  </a:txBody>
                  <a:tcPr/>
                </a:tc>
                <a:tc>
                  <a:txBody>
                    <a:bodyPr/>
                    <a:lstStyle/>
                    <a:p>
                      <a:pPr>
                        <a:defRPr/>
                      </a:pPr>
                      <a:r>
                        <a:rPr sz="1200" dirty="0">
                          <a:latin typeface="Calibri"/>
                          <a:cs typeface="Calibri"/>
                        </a:rPr>
                        <a:t>Strong advocate in achieving the government’s objectives; adds value in all aspects of work performance relating to national goals.</a:t>
                      </a:r>
                    </a:p>
                  </a:txBody>
                  <a:tcPr/>
                </a:tc>
                <a:extLst>
                  <a:ext uri="{0D108BD9-81ED-4DB2-BD59-A6C34878D82A}">
                    <a16:rowId xmlns:a16="http://schemas.microsoft.com/office/drawing/2014/main" val="10008"/>
                  </a:ext>
                </a:extLst>
              </a:tr>
              <a:tr h="452564">
                <a:tc>
                  <a:txBody>
                    <a:bodyPr/>
                    <a:lstStyle/>
                    <a:p>
                      <a:pPr algn="just">
                        <a:defRPr/>
                      </a:pPr>
                      <a:r>
                        <a:rPr>
                          <a:latin typeface="Calibri"/>
                          <a:cs typeface="Calibri"/>
                        </a:rPr>
                        <a:t>Smart, effective, and efficient</a:t>
                      </a:r>
                    </a:p>
                  </a:txBody>
                  <a:tcPr/>
                </a:tc>
                <a:tc>
                  <a:txBody>
                    <a:bodyPr/>
                    <a:lstStyle/>
                    <a:p>
                      <a:pPr>
                        <a:defRPr/>
                      </a:pPr>
                      <a:r>
                        <a:rPr sz="1200" dirty="0">
                          <a:latin typeface="Calibri"/>
                          <a:cs typeface="Calibri"/>
                        </a:rPr>
                        <a:t>Adopts a critical, analytical style of thinking, is mindful and gutsy of all decision parameters in achieving the most desirable outcome.</a:t>
                      </a:r>
                    </a:p>
                  </a:txBody>
                  <a:tcPr/>
                </a:tc>
                <a:extLst>
                  <a:ext uri="{0D108BD9-81ED-4DB2-BD59-A6C34878D82A}">
                    <a16:rowId xmlns:a16="http://schemas.microsoft.com/office/drawing/2014/main" val="10009"/>
                  </a:ext>
                </a:extLst>
              </a:tr>
              <a:tr h="450000">
                <a:tc>
                  <a:txBody>
                    <a:bodyPr/>
                    <a:lstStyle/>
                    <a:p>
                      <a:pPr algn="just">
                        <a:defRPr/>
                      </a:pPr>
                      <a:r>
                        <a:rPr>
                          <a:latin typeface="Calibri"/>
                          <a:cs typeface="Calibri"/>
                        </a:rPr>
                        <a:t>Agile and fast</a:t>
                      </a:r>
                    </a:p>
                  </a:txBody>
                  <a:tcPr/>
                </a:tc>
                <a:tc>
                  <a:txBody>
                    <a:bodyPr/>
                    <a:lstStyle/>
                    <a:p>
                      <a:pPr>
                        <a:defRPr/>
                      </a:pPr>
                      <a:r>
                        <a:rPr sz="1200" dirty="0">
                          <a:latin typeface="Calibri"/>
                          <a:cs typeface="Calibri"/>
                        </a:rPr>
                        <a:t>Creates an environment which promotes and empowers change, achieving goals in the quickest possible way and makes efﬁcient use of available resources with self assurance in different situations.</a:t>
                      </a:r>
                    </a:p>
                  </a:txBody>
                  <a:tcPr/>
                </a:tc>
                <a:extLst>
                  <a:ext uri="{0D108BD9-81ED-4DB2-BD59-A6C34878D82A}">
                    <a16:rowId xmlns:a16="http://schemas.microsoft.com/office/drawing/2014/main" val="10010"/>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a:xfrm>
            <a:off x="1589666" y="2460624"/>
            <a:ext cx="9764133" cy="4351338"/>
          </a:xfrm>
        </p:spPr>
        <p:txBody>
          <a:bodyPr vertOverflow="overflow" horzOverflow="clip" vert="horz" wrap="square" lIns="91440" tIns="45720" rIns="91440" bIns="45720" numCol="1" spcCol="0" rtlCol="0" fromWordArt="0" anchor="t" anchorCtr="0" forceAA="0" compatLnSpc="0">
            <a:normAutofit/>
          </a:bodyPr>
          <a:lstStyle/>
          <a:p>
            <a:pPr lvl="1">
              <a:defRPr/>
            </a:pPr>
            <a:r>
              <a:rPr b="1"/>
              <a:t>Do we have the tools? </a:t>
            </a:r>
            <a:r>
              <a:t>If you buy it, will progress follow?</a:t>
            </a:r>
          </a:p>
          <a:p>
            <a:pPr lvl="2">
              <a:defRPr/>
            </a:pPr>
            <a:r>
              <a:t>Studies linking big mainframes to profits</a:t>
            </a:r>
          </a:p>
          <a:p>
            <a:pPr lvl="2">
              <a:defRPr/>
            </a:pPr>
            <a:r>
              <a:t>Personalized technologies</a:t>
            </a:r>
          </a:p>
          <a:p>
            <a:pPr lvl="2">
              <a:defRPr/>
            </a:pPr>
            <a:r>
              <a:t>Why does it work sometimes but not others?</a:t>
            </a:r>
          </a:p>
          <a:p>
            <a:pPr lvl="1">
              <a:defRPr/>
            </a:pPr>
            <a:r>
              <a:rPr b="1"/>
              <a:t>Do we know how to use the tools?</a:t>
            </a:r>
          </a:p>
          <a:p>
            <a:pPr lvl="2">
              <a:defRPr/>
            </a:pPr>
            <a:r>
              <a:t>Digital literacy and competencies</a:t>
            </a:r>
          </a:p>
          <a:p>
            <a:pPr lvl="1">
              <a:defRPr/>
            </a:pPr>
            <a:r>
              <a:rPr b="1"/>
              <a:t>Do we understand the implications behind the use of these tools?</a:t>
            </a:r>
            <a:endParaRPr/>
          </a:p>
          <a:p>
            <a:pPr lvl="2">
              <a:defRPr/>
            </a:pPr>
            <a:r>
              <a:t>Ethics, transparency, bias</a:t>
            </a:r>
          </a:p>
        </p:txBody>
      </p:sp>
      <p:sp>
        <p:nvSpPr>
          <p:cNvPr id="5" name="Slide Number Placeholder 5"/>
          <p:cNvSpPr>
            <a:spLocks noGrp="1"/>
          </p:cNvSpPr>
          <p:nvPr>
            <p:ph type="sldNum" sz="quarter" idx="12"/>
          </p:nvPr>
        </p:nvSpPr>
        <p:spPr bwMode="auto"/>
        <p:txBody>
          <a:bodyPr/>
          <a:lstStyle/>
          <a:p>
            <a:pPr>
              <a:defRPr/>
            </a:pPr>
            <a:fld id="{D77F9D89-010B-2C4C-146D-E555D1AAC778}" type="slidenum">
              <a:rPr lang="en-US"/>
              <a:t>4</a:t>
            </a:fld>
            <a:endParaRPr lang="en-US"/>
          </a:p>
        </p:txBody>
      </p:sp>
      <p:sp>
        <p:nvSpPr>
          <p:cNvPr id="6" name="Title 1"/>
          <p:cNvSpPr>
            <a:spLocks noGrp="1"/>
          </p:cNvSpPr>
          <p:nvPr/>
        </p:nvSpPr>
        <p:spPr bwMode="auto">
          <a:xfrm>
            <a:off x="483703" y="282871"/>
            <a:ext cx="10998682" cy="777154"/>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Session philosophy - 3 technology questions</a:t>
            </a:r>
            <a:endParaRPr lang="en-CA" b="1">
              <a:solidFill>
                <a:schemeClr val="bg1">
                  <a:lumMod val="95000"/>
                </a:schemeClr>
              </a:solidFill>
            </a:endParaRPr>
          </a:p>
        </p:txBody>
      </p:sp>
      <p:sp>
        <p:nvSpPr>
          <p:cNvPr id="7" name="Arrow: Down 6"/>
          <p:cNvSpPr/>
          <p:nvPr/>
        </p:nvSpPr>
        <p:spPr bwMode="auto">
          <a:xfrm>
            <a:off x="1589666" y="2391833"/>
            <a:ext cx="275166" cy="3555999"/>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bwMode="auto">
          <a:xfrm>
            <a:off x="658333" y="2412999"/>
            <a:ext cx="931621" cy="36579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t>1980</a:t>
            </a:r>
          </a:p>
        </p:txBody>
      </p:sp>
      <p:sp>
        <p:nvSpPr>
          <p:cNvPr id="9" name="Rectangle 8"/>
          <p:cNvSpPr/>
          <p:nvPr/>
        </p:nvSpPr>
        <p:spPr bwMode="auto">
          <a:xfrm>
            <a:off x="658332" y="3682999"/>
            <a:ext cx="931872" cy="36579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t>2000</a:t>
            </a:r>
          </a:p>
        </p:txBody>
      </p:sp>
      <p:sp>
        <p:nvSpPr>
          <p:cNvPr id="10" name="Rectangle 9"/>
          <p:cNvSpPr/>
          <p:nvPr/>
        </p:nvSpPr>
        <p:spPr bwMode="auto">
          <a:xfrm>
            <a:off x="658332" y="4952998"/>
            <a:ext cx="932232" cy="36579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t>2015</a:t>
            </a:r>
          </a:p>
        </p:txBody>
      </p:sp>
      <p:sp>
        <p:nvSpPr>
          <p:cNvPr id="11" name="Rectangle 10"/>
          <p:cNvSpPr/>
          <p:nvPr/>
        </p:nvSpPr>
        <p:spPr bwMode="auto">
          <a:xfrm>
            <a:off x="488999" y="1968499"/>
            <a:ext cx="4784386" cy="36579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rPr b="1"/>
              <a:t>Academic literature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sz="4400" b="1" i="0" u="none" strike="noStrike" cap="none" spc="0">
                <a:solidFill>
                  <a:schemeClr val="bg1">
                    <a:lumMod val="95000"/>
                  </a:schemeClr>
                </a:solidFill>
                <a:latin typeface="+mj-lt"/>
                <a:ea typeface="+mj-ea"/>
                <a:cs typeface="+mj-cs"/>
              </a:rPr>
              <a:t>Section 3 - Competencies and Use Cases</a:t>
            </a:r>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11330862"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Example journey</a:t>
            </a:r>
          </a:p>
        </p:txBody>
      </p:sp>
      <p:sp>
        <p:nvSpPr>
          <p:cNvPr id="7" name="Rectangle 6"/>
          <p:cNvSpPr/>
          <p:nvPr/>
        </p:nvSpPr>
        <p:spPr bwMode="auto">
          <a:xfrm>
            <a:off x="604287" y="2008834"/>
            <a:ext cx="7551062"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b="1">
                <a:solidFill>
                  <a:schemeClr val="tx1">
                    <a:lumMod val="75000"/>
                    <a:lumOff val="25000"/>
                  </a:schemeClr>
                </a:solidFill>
                <a:latin typeface="Carlito"/>
                <a:ea typeface="Carlito"/>
                <a:cs typeface="Carlito"/>
              </a:rPr>
              <a:t>Step 1 </a:t>
            </a:r>
            <a:r>
              <a:rPr sz="2200">
                <a:solidFill>
                  <a:schemeClr val="tx1">
                    <a:lumMod val="75000"/>
                    <a:lumOff val="25000"/>
                  </a:schemeClr>
                </a:solidFill>
                <a:latin typeface="Carlito"/>
                <a:ea typeface="Carlito"/>
                <a:cs typeface="Carlito"/>
              </a:rPr>
              <a:t>- Consolidate information and data so that it can be leveraged by new tools (think Cloud or APIs). This can be a large effort, the hardest step.</a:t>
            </a:r>
          </a:p>
          <a:p>
            <a:pPr algn="l">
              <a:defRPr/>
            </a:pPr>
            <a:endParaRPr sz="2200">
              <a:solidFill>
                <a:schemeClr val="tx1">
                  <a:lumMod val="75000"/>
                  <a:lumOff val="25000"/>
                </a:schemeClr>
              </a:solidFill>
              <a:latin typeface="Carlito"/>
              <a:ea typeface="Carlito"/>
              <a:cs typeface="Carlito"/>
            </a:endParaRPr>
          </a:p>
          <a:p>
            <a:pPr algn="l">
              <a:defRPr/>
            </a:pPr>
            <a:r>
              <a:rPr sz="2200" b="1">
                <a:solidFill>
                  <a:schemeClr val="tx1">
                    <a:lumMod val="75000"/>
                    <a:lumOff val="25000"/>
                  </a:schemeClr>
                </a:solidFill>
                <a:latin typeface="Carlito"/>
                <a:ea typeface="Carlito"/>
                <a:cs typeface="Carlito"/>
              </a:rPr>
              <a:t>Step 2 </a:t>
            </a:r>
            <a:r>
              <a:rPr sz="2200">
                <a:solidFill>
                  <a:schemeClr val="tx1">
                    <a:lumMod val="75000"/>
                    <a:lumOff val="25000"/>
                  </a:schemeClr>
                </a:solidFill>
                <a:latin typeface="Carlito"/>
                <a:ea typeface="Carlito"/>
                <a:cs typeface="Carlito"/>
              </a:rPr>
              <a:t>- Re-create common AI use-cases in your own environment, specifically predictions about customers, employees, and operations. Track for outliers. Or simply, automate tedious calculations into dashboards.</a:t>
            </a:r>
            <a:br>
              <a:rPr sz="2200">
                <a:solidFill>
                  <a:schemeClr val="tx1">
                    <a:lumMod val="75000"/>
                    <a:lumOff val="25000"/>
                  </a:schemeClr>
                </a:solidFill>
                <a:latin typeface="Carlito"/>
                <a:ea typeface="Carlito"/>
                <a:cs typeface="Carlito"/>
              </a:rPr>
            </a:br>
            <a:endParaRPr sz="2200">
              <a:solidFill>
                <a:schemeClr val="tx1">
                  <a:lumMod val="75000"/>
                  <a:lumOff val="25000"/>
                </a:schemeClr>
              </a:solidFill>
              <a:latin typeface="Carlito"/>
              <a:ea typeface="Carlito"/>
              <a:cs typeface="Carlito"/>
            </a:endParaRPr>
          </a:p>
          <a:p>
            <a:pPr algn="l">
              <a:defRPr/>
            </a:pPr>
            <a:endParaRPr sz="2200">
              <a:solidFill>
                <a:schemeClr val="tx1">
                  <a:lumMod val="75000"/>
                  <a:lumOff val="25000"/>
                </a:schemeClr>
              </a:solidFill>
              <a:latin typeface="Carlito"/>
              <a:ea typeface="Carlito"/>
              <a:cs typeface="Carlito"/>
            </a:endParaRPr>
          </a:p>
          <a:p>
            <a:pPr algn="l">
              <a:defRPr/>
            </a:pPr>
            <a:r>
              <a:rPr sz="2200" b="1">
                <a:solidFill>
                  <a:schemeClr val="tx1">
                    <a:lumMod val="75000"/>
                    <a:lumOff val="25000"/>
                  </a:schemeClr>
                </a:solidFill>
                <a:latin typeface="Carlito"/>
                <a:ea typeface="Carlito"/>
                <a:cs typeface="Carlito"/>
              </a:rPr>
              <a:t>Step 3 </a:t>
            </a:r>
            <a:r>
              <a:rPr sz="2200">
                <a:solidFill>
                  <a:schemeClr val="tx1">
                    <a:lumMod val="75000"/>
                    <a:lumOff val="25000"/>
                  </a:schemeClr>
                </a:solidFill>
                <a:latin typeface="Carlito"/>
                <a:ea typeface="Carlito"/>
                <a:cs typeface="Carlito"/>
              </a:rPr>
              <a:t>- Empower your organization to solve more complex problems. </a:t>
            </a:r>
          </a:p>
        </p:txBody>
      </p:sp>
      <p:sp>
        <p:nvSpPr>
          <p:cNvPr id="8" name="Rectangle 7"/>
          <p:cNvSpPr/>
          <p:nvPr/>
        </p:nvSpPr>
        <p:spPr bwMode="auto">
          <a:xfrm>
            <a:off x="8117250" y="1847849"/>
            <a:ext cx="3829049" cy="1238250"/>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marL="327937" indent="-327937">
              <a:buFont typeface="Arial"/>
              <a:buChar char="•"/>
              <a:defRPr/>
            </a:pPr>
            <a:r>
              <a:rPr lang="en-US" sz="2000" b="0" i="0" u="none" strike="noStrike" cap="none" spc="0">
                <a:solidFill>
                  <a:schemeClr val="tx1">
                    <a:lumMod val="75000"/>
                    <a:lumOff val="25000"/>
                  </a:schemeClr>
                </a:solidFill>
                <a:latin typeface="Carlito"/>
                <a:ea typeface="Carlito"/>
                <a:cs typeface="Carlito"/>
              </a:rPr>
              <a:t>Manager with experience in dashboards</a:t>
            </a:r>
            <a:endParaRPr sz="2000" b="0" i="0" u="none" strike="noStrike" cap="none" spc="0">
              <a:solidFill>
                <a:schemeClr val="tx1">
                  <a:lumMod val="75000"/>
                  <a:lumOff val="25000"/>
                </a:schemeClr>
              </a:solidFill>
              <a:latin typeface="Carlito"/>
              <a:ea typeface="Carlito"/>
              <a:cs typeface="Carlito"/>
            </a:endParaRPr>
          </a:p>
          <a:p>
            <a:pPr marL="327937" indent="-327937">
              <a:buFont typeface="Arial"/>
              <a:buChar char="•"/>
              <a:defRPr/>
            </a:pPr>
            <a:r>
              <a:rPr lang="en-US" sz="2000" b="0" i="0" u="none" strike="noStrike" cap="none" spc="0">
                <a:solidFill>
                  <a:schemeClr val="tx1">
                    <a:lumMod val="75000"/>
                    <a:lumOff val="25000"/>
                  </a:schemeClr>
                </a:solidFill>
                <a:latin typeface="Carlito"/>
                <a:ea typeface="Carlito"/>
                <a:cs typeface="Carlito"/>
              </a:rPr>
              <a:t>CIO support</a:t>
            </a:r>
            <a:endParaRPr sz="2000" b="0" i="0" u="none" strike="noStrike" cap="none" spc="0">
              <a:solidFill>
                <a:schemeClr val="tx1">
                  <a:lumMod val="75000"/>
                  <a:lumOff val="25000"/>
                </a:schemeClr>
              </a:solidFill>
              <a:latin typeface="Carlito"/>
              <a:ea typeface="Carlito"/>
              <a:cs typeface="Carlito"/>
            </a:endParaRPr>
          </a:p>
        </p:txBody>
      </p:sp>
      <p:sp>
        <p:nvSpPr>
          <p:cNvPr id="9" name="Rectangle 8"/>
          <p:cNvSpPr/>
          <p:nvPr/>
        </p:nvSpPr>
        <p:spPr bwMode="auto">
          <a:xfrm>
            <a:off x="8117250" y="3467098"/>
            <a:ext cx="3829048" cy="1238250"/>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marL="327937" indent="-327937">
              <a:buFont typeface="Arial"/>
              <a:buChar char="•"/>
              <a:defRPr/>
            </a:pPr>
            <a:r>
              <a:rPr lang="en-US" sz="2000" b="0" i="0" u="none" strike="noStrike" cap="none" spc="0">
                <a:solidFill>
                  <a:schemeClr val="tx1">
                    <a:lumMod val="75000"/>
                    <a:lumOff val="25000"/>
                  </a:schemeClr>
                </a:solidFill>
                <a:latin typeface="Carlito"/>
                <a:ea typeface="Carlito"/>
                <a:cs typeface="Carlito"/>
              </a:rPr>
              <a:t>Manager / analyst with experience in surveys, CX, EE</a:t>
            </a:r>
            <a:endParaRPr sz="2000" b="0" i="0" u="none" strike="noStrike" cap="none" spc="0">
              <a:solidFill>
                <a:schemeClr val="tx1">
                  <a:lumMod val="75000"/>
                  <a:lumOff val="25000"/>
                </a:schemeClr>
              </a:solidFill>
              <a:latin typeface="Carlito"/>
              <a:ea typeface="Carlito"/>
              <a:cs typeface="Carlito"/>
            </a:endParaRPr>
          </a:p>
          <a:p>
            <a:pPr marL="327937" indent="-327937">
              <a:buFont typeface="Arial"/>
              <a:buChar char="•"/>
              <a:defRPr/>
            </a:pPr>
            <a:r>
              <a:rPr lang="en-US" sz="2000" b="0" i="0" u="none" strike="noStrike" cap="none" spc="0">
                <a:solidFill>
                  <a:schemeClr val="tx1">
                    <a:lumMod val="75000"/>
                    <a:lumOff val="25000"/>
                  </a:schemeClr>
                </a:solidFill>
                <a:latin typeface="Carlito"/>
                <a:ea typeface="Carlito"/>
                <a:cs typeface="Carlito"/>
              </a:rPr>
              <a:t>Pull from CRM, ERP, or run your own surveys</a:t>
            </a:r>
            <a:endParaRPr sz="2000" b="0" i="0" u="none" strike="noStrike" cap="none" spc="0">
              <a:solidFill>
                <a:schemeClr val="tx1">
                  <a:lumMod val="75000"/>
                  <a:lumOff val="25000"/>
                </a:schemeClr>
              </a:solidFill>
              <a:latin typeface="Carlito"/>
              <a:ea typeface="Carlito"/>
              <a:cs typeface="Carlito"/>
            </a:endParaRPr>
          </a:p>
        </p:txBody>
      </p:sp>
      <p:sp>
        <p:nvSpPr>
          <p:cNvPr id="10" name="Rectangle 9"/>
          <p:cNvSpPr/>
          <p:nvPr/>
        </p:nvSpPr>
        <p:spPr bwMode="auto">
          <a:xfrm>
            <a:off x="8117250" y="5086348"/>
            <a:ext cx="3829047" cy="1238250"/>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marL="327937" indent="-327937">
              <a:buFont typeface="Arial"/>
              <a:buChar char="•"/>
              <a:defRPr/>
            </a:pPr>
            <a:r>
              <a:rPr lang="en-US" sz="2000" b="0" i="0" u="none" strike="noStrike" cap="none" spc="0">
                <a:solidFill>
                  <a:schemeClr val="tx1">
                    <a:lumMod val="75000"/>
                    <a:lumOff val="25000"/>
                  </a:schemeClr>
                </a:solidFill>
                <a:latin typeface="Carlito"/>
                <a:ea typeface="Carlito"/>
                <a:cs typeface="Carlito"/>
              </a:rPr>
              <a:t>Analyst with an interest in new tools</a:t>
            </a:r>
            <a:endParaRPr sz="2000" b="0" i="0" u="none" strike="noStrike" cap="none" spc="0">
              <a:solidFill>
                <a:schemeClr val="tx1">
                  <a:lumMod val="75000"/>
                  <a:lumOff val="25000"/>
                </a:schemeClr>
              </a:solidFill>
              <a:latin typeface="Carlito"/>
              <a:ea typeface="Carlito"/>
              <a:cs typeface="Carlito"/>
            </a:endParaRPr>
          </a:p>
          <a:p>
            <a:pPr marL="327937" indent="-327937">
              <a:buFont typeface="Arial"/>
              <a:buChar char="•"/>
              <a:defRPr/>
            </a:pPr>
            <a:r>
              <a:rPr lang="en-US" sz="2000" b="0" i="0" u="none" strike="noStrike" cap="none" spc="0">
                <a:solidFill>
                  <a:schemeClr val="tx1">
                    <a:lumMod val="75000"/>
                    <a:lumOff val="25000"/>
                  </a:schemeClr>
                </a:solidFill>
                <a:latin typeface="Carlito"/>
                <a:ea typeface="Carlito"/>
                <a:cs typeface="Carlito"/>
              </a:rPr>
              <a:t>Pull from social media, operational data, and other sources.</a:t>
            </a:r>
            <a:endParaRPr sz="2000" b="0" i="0" u="none" strike="noStrike" cap="none" spc="0">
              <a:solidFill>
                <a:schemeClr val="tx1">
                  <a:lumMod val="75000"/>
                  <a:lumOff val="25000"/>
                </a:schemeClr>
              </a:solidFill>
              <a:latin typeface="Carlito"/>
              <a:ea typeface="Carlito"/>
              <a:cs typeface="Carlito"/>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sz="4400" b="1" i="0" u="none" strike="noStrike" cap="none" spc="0">
                <a:solidFill>
                  <a:schemeClr val="bg1">
                    <a:lumMod val="95000"/>
                  </a:schemeClr>
                </a:solidFill>
                <a:latin typeface="+mj-lt"/>
                <a:ea typeface="+mj-ea"/>
                <a:cs typeface="+mj-cs"/>
              </a:rPr>
              <a:t>Section 3 - Competencies and Use Cases</a:t>
            </a:r>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11330862"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Predict improvement</a:t>
            </a:r>
          </a:p>
        </p:txBody>
      </p:sp>
      <p:sp>
        <p:nvSpPr>
          <p:cNvPr id="7" name="Rectangle 6"/>
          <p:cNvSpPr/>
          <p:nvPr/>
        </p:nvSpPr>
        <p:spPr bwMode="auto">
          <a:xfrm>
            <a:off x="604287" y="2008834"/>
            <a:ext cx="10560962"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marL="327937" indent="-327937">
              <a:buFont typeface="Arial"/>
              <a:buChar char="•"/>
              <a:defRPr/>
            </a:pPr>
            <a:r>
              <a:rPr lang="en-US" sz="2200" b="0" i="0" u="none" strike="noStrike" cap="none" spc="0">
                <a:solidFill>
                  <a:schemeClr val="tx1">
                    <a:lumMod val="75000"/>
                    <a:lumOff val="25000"/>
                  </a:schemeClr>
                </a:solidFill>
                <a:latin typeface="Carlito"/>
                <a:ea typeface="Carlito"/>
                <a:cs typeface="Carlito"/>
              </a:rPr>
              <a:t> Know exactly what aspects of an experience are 'driving' satisfaction,  churn, purchase, loyalty, engagement, or other business outcome. </a:t>
            </a:r>
          </a:p>
          <a:p>
            <a:pPr marL="327937" indent="-327937">
              <a:buFont typeface="Arial"/>
              <a:buChar char="•"/>
              <a:defRPr/>
            </a:pPr>
            <a:r>
              <a:rPr lang="en-US" sz="2200" b="0" i="0" u="none" strike="noStrike" cap="none" spc="0">
                <a:solidFill>
                  <a:schemeClr val="tx1">
                    <a:lumMod val="75000"/>
                    <a:lumOff val="25000"/>
                  </a:schemeClr>
                </a:solidFill>
                <a:latin typeface="Carlito"/>
                <a:ea typeface="Carlito"/>
                <a:cs typeface="Carlito"/>
              </a:rPr>
              <a:t> Prioritize top predictors and track progress over time </a:t>
            </a:r>
          </a:p>
          <a:p>
            <a:pPr marL="327937" indent="-327937" algn="l">
              <a:buFont typeface="Arial"/>
              <a:buChar char="•"/>
              <a:defRPr/>
            </a:pPr>
            <a:r>
              <a:rPr lang="en-US" sz="2200" b="0" i="0" u="none" strike="noStrike" cap="none" spc="0">
                <a:solidFill>
                  <a:schemeClr val="tx1">
                    <a:lumMod val="75000"/>
                    <a:lumOff val="25000"/>
                  </a:schemeClr>
                </a:solidFill>
                <a:latin typeface="Carlito"/>
                <a:ea typeface="Carlito"/>
                <a:cs typeface="Carlito"/>
              </a:rPr>
              <a:t> Identify drivers that may be unique for different segments.</a:t>
            </a:r>
            <a:r>
              <a:rPr sz="1200" b="0" i="0" u="none">
                <a:solidFill>
                  <a:srgbClr val="000000"/>
                </a:solidFill>
                <a:latin typeface="Times New Roman"/>
                <a:ea typeface="Times New Roman"/>
                <a:cs typeface="Times New Roman"/>
              </a:rPr>
              <a:t> </a:t>
            </a:r>
          </a:p>
        </p:txBody>
      </p:sp>
      <p:sp>
        <p:nvSpPr>
          <p:cNvPr id="8" name="Rectangle 7"/>
          <p:cNvSpPr/>
          <p:nvPr/>
        </p:nvSpPr>
        <p:spPr bwMode="auto">
          <a:xfrm>
            <a:off x="604287" y="6199834"/>
            <a:ext cx="10560962" cy="48671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t>Learn more at https://research-ai.io/citizenfirst-analytics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sz="4400" b="1" i="0" u="none" strike="noStrike" cap="none" spc="0">
                <a:solidFill>
                  <a:schemeClr val="bg1">
                    <a:lumMod val="95000"/>
                  </a:schemeClr>
                </a:solidFill>
                <a:latin typeface="+mj-lt"/>
                <a:ea typeface="+mj-ea"/>
                <a:cs typeface="+mj-cs"/>
              </a:rPr>
              <a:t>Section 3 - Competencies and Use Cases</a:t>
            </a:r>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11330862"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lang="en-US" sz="2200" b="1" i="0" u="none" strike="noStrike" cap="none" spc="0">
                <a:solidFill>
                  <a:schemeClr val="tx1"/>
                </a:solidFill>
                <a:latin typeface="+mn-lt"/>
                <a:ea typeface="+mn-ea"/>
                <a:cs typeface="+mn-cs"/>
              </a:rPr>
              <a:t>Predict improvement</a:t>
            </a:r>
            <a:endParaRPr/>
          </a:p>
        </p:txBody>
      </p:sp>
      <p:pic>
        <p:nvPicPr>
          <p:cNvPr id="7" name="Picture 6"/>
          <p:cNvPicPr>
            <a:picLocks noChangeAspect="1"/>
          </p:cNvPicPr>
          <p:nvPr/>
        </p:nvPicPr>
        <p:blipFill>
          <a:blip r:embed="rId2"/>
          <a:stretch/>
        </p:blipFill>
        <p:spPr bwMode="auto">
          <a:xfrm>
            <a:off x="3578609" y="1714515"/>
            <a:ext cx="5010134" cy="5010134"/>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sz="4400" b="1" i="0" u="none" strike="noStrike" cap="none" spc="0">
                <a:solidFill>
                  <a:schemeClr val="bg1">
                    <a:lumMod val="95000"/>
                  </a:schemeClr>
                </a:solidFill>
                <a:latin typeface="+mj-lt"/>
                <a:ea typeface="+mj-ea"/>
                <a:cs typeface="+mj-cs"/>
              </a:rPr>
              <a:t>Section 3 - Competencies and Use Cases</a:t>
            </a:r>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11330862"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lang="en-US" sz="2200" b="1" i="0" u="none" strike="noStrike" cap="none" spc="0">
                <a:solidFill>
                  <a:schemeClr val="tx1"/>
                </a:solidFill>
                <a:latin typeface="+mn-lt"/>
                <a:ea typeface="+mn-lt"/>
                <a:cs typeface="+mn-lt"/>
              </a:rPr>
              <a:t>Track segments and journey </a:t>
            </a:r>
            <a:endParaRPr sz="2200" b="1"/>
          </a:p>
        </p:txBody>
      </p:sp>
      <p:sp>
        <p:nvSpPr>
          <p:cNvPr id="7" name="Rectangle 6"/>
          <p:cNvSpPr/>
          <p:nvPr/>
        </p:nvSpPr>
        <p:spPr bwMode="auto">
          <a:xfrm>
            <a:off x="604287" y="2008834"/>
            <a:ext cx="10560962"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marL="327937" indent="-327937">
              <a:buFont typeface="Arial"/>
              <a:buChar char="•"/>
              <a:defRPr/>
            </a:pPr>
            <a:r>
              <a:rPr lang="en-US" sz="2200" b="0" i="0" u="none" strike="noStrike" cap="none" spc="0">
                <a:solidFill>
                  <a:schemeClr val="tx1">
                    <a:lumMod val="75000"/>
                    <a:lumOff val="25000"/>
                  </a:schemeClr>
                </a:solidFill>
                <a:latin typeface="Carlito"/>
                <a:ea typeface="Carlito"/>
                <a:cs typeface="Carlito"/>
              </a:rPr>
              <a:t> Track the entire journey of a customer or employee </a:t>
            </a:r>
          </a:p>
          <a:p>
            <a:pPr marL="327937" indent="-327937">
              <a:buFont typeface="Arial"/>
              <a:buChar char="•"/>
              <a:defRPr/>
            </a:pPr>
            <a:r>
              <a:rPr lang="en-US" sz="2200" b="0" i="0" u="none" strike="noStrike" cap="none" spc="0">
                <a:solidFill>
                  <a:schemeClr val="tx1">
                    <a:lumMod val="75000"/>
                    <a:lumOff val="25000"/>
                  </a:schemeClr>
                </a:solidFill>
                <a:latin typeface="Carlito"/>
                <a:ea typeface="Carlito"/>
                <a:cs typeface="Carlito"/>
              </a:rPr>
              <a:t> Benchmark sectors or departments against each other </a:t>
            </a:r>
          </a:p>
          <a:p>
            <a:pPr marL="327937" indent="-327937" algn="l">
              <a:buFont typeface="Arial"/>
              <a:buChar char="•"/>
              <a:defRPr/>
            </a:pPr>
            <a:r>
              <a:rPr lang="en-US" sz="2200" b="0" i="0" u="none" strike="noStrike" cap="none" spc="0">
                <a:solidFill>
                  <a:schemeClr val="tx1">
                    <a:lumMod val="75000"/>
                    <a:lumOff val="25000"/>
                  </a:schemeClr>
                </a:solidFill>
                <a:latin typeface="Carlito"/>
                <a:ea typeface="Carlito"/>
                <a:cs typeface="Carlito"/>
              </a:rPr>
              <a:t> Detect important 'outliers' in your service experience, such as specific groups that are particularly upset. </a:t>
            </a:r>
          </a:p>
        </p:txBody>
      </p:sp>
      <p:sp>
        <p:nvSpPr>
          <p:cNvPr id="8" name="Rectangle 7"/>
          <p:cNvSpPr/>
          <p:nvPr/>
        </p:nvSpPr>
        <p:spPr bwMode="auto">
          <a:xfrm>
            <a:off x="604287" y="6199833"/>
            <a:ext cx="10560962" cy="48671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t>Learn more at https://research-ai.io/citizenfirst-analytics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sz="4400" b="1" i="0" u="none" strike="noStrike" cap="none" spc="0">
                <a:solidFill>
                  <a:schemeClr val="bg1">
                    <a:lumMod val="95000"/>
                  </a:schemeClr>
                </a:solidFill>
                <a:latin typeface="+mj-lt"/>
                <a:ea typeface="+mj-ea"/>
                <a:cs typeface="+mj-cs"/>
              </a:rPr>
              <a:t>Section 3 - Competencies and Use Cases</a:t>
            </a:r>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11330862"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lang="en-US" sz="2200" b="1" i="0" u="none" strike="noStrike" cap="none" spc="0">
                <a:solidFill>
                  <a:schemeClr val="tx1"/>
                </a:solidFill>
                <a:latin typeface="+mn-lt"/>
                <a:ea typeface="+mn-lt"/>
                <a:cs typeface="+mn-lt"/>
              </a:rPr>
              <a:t>Track segments and journey </a:t>
            </a:r>
            <a:endParaRPr sz="2200" b="1"/>
          </a:p>
        </p:txBody>
      </p:sp>
      <p:pic>
        <p:nvPicPr>
          <p:cNvPr id="7" name="Picture 6"/>
          <p:cNvPicPr>
            <a:picLocks noChangeAspect="1"/>
          </p:cNvPicPr>
          <p:nvPr/>
        </p:nvPicPr>
        <p:blipFill>
          <a:blip r:embed="rId2"/>
          <a:stretch/>
        </p:blipFill>
        <p:spPr bwMode="auto">
          <a:xfrm>
            <a:off x="2878500" y="1979194"/>
            <a:ext cx="6343999" cy="4709670"/>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sz="4400" b="1" i="0" u="none" strike="noStrike" cap="none" spc="0">
                <a:solidFill>
                  <a:schemeClr val="bg1">
                    <a:lumMod val="95000"/>
                  </a:schemeClr>
                </a:solidFill>
                <a:latin typeface="+mj-lt"/>
                <a:ea typeface="+mj-ea"/>
                <a:cs typeface="+mj-cs"/>
              </a:rPr>
              <a:t>Section 3 - Competencies and Use Cases</a:t>
            </a:r>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11330862"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lang="en-US" sz="2200" b="1" i="0" u="none" strike="noStrike" cap="none" spc="0">
                <a:solidFill>
                  <a:schemeClr val="tx1"/>
                </a:solidFill>
                <a:latin typeface="+mn-lt"/>
                <a:ea typeface="+mn-lt"/>
                <a:cs typeface="+mn-lt"/>
              </a:rPr>
              <a:t>Unlock the voice of the customer or employee </a:t>
            </a:r>
          </a:p>
        </p:txBody>
      </p:sp>
      <p:sp>
        <p:nvSpPr>
          <p:cNvPr id="7" name="Rectangle 6"/>
          <p:cNvSpPr/>
          <p:nvPr/>
        </p:nvSpPr>
        <p:spPr bwMode="auto">
          <a:xfrm>
            <a:off x="604287" y="2008834"/>
            <a:ext cx="10560962"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marL="327937" indent="-327937">
              <a:buFont typeface="Arial"/>
              <a:buChar char="•"/>
              <a:defRPr/>
            </a:pPr>
            <a:r>
              <a:rPr lang="en-US" sz="2200" b="0" i="0" u="none" strike="noStrike" cap="none" spc="0">
                <a:solidFill>
                  <a:schemeClr val="tx1">
                    <a:lumMod val="75000"/>
                    <a:lumOff val="25000"/>
                  </a:schemeClr>
                </a:solidFill>
                <a:latin typeface="Carlito"/>
                <a:ea typeface="Carlito"/>
                <a:cs typeface="Carlito"/>
              </a:rPr>
              <a:t> Use open-ended surveys to build customer or employee measures that actually matter to them. </a:t>
            </a:r>
          </a:p>
          <a:p>
            <a:pPr marL="327937" indent="-327937">
              <a:buFont typeface="Arial"/>
              <a:buChar char="•"/>
              <a:defRPr/>
            </a:pPr>
            <a:r>
              <a:rPr lang="en-US" sz="2200" b="0" i="0" u="none" strike="noStrike" cap="none" spc="0">
                <a:solidFill>
                  <a:schemeClr val="tx1">
                    <a:lumMod val="75000"/>
                    <a:lumOff val="25000"/>
                  </a:schemeClr>
                </a:solidFill>
                <a:latin typeface="Carlito"/>
                <a:ea typeface="Carlito"/>
                <a:cs typeface="Carlito"/>
              </a:rPr>
              <a:t> Capture important signals about your organization from already-available text data, like social media. </a:t>
            </a:r>
          </a:p>
          <a:p>
            <a:pPr marL="327937" indent="-327937" algn="l">
              <a:buFont typeface="Arial"/>
              <a:buChar char="•"/>
              <a:defRPr/>
            </a:pPr>
            <a:r>
              <a:rPr lang="en-US" sz="2200" b="0" i="0" u="none" strike="noStrike" cap="none" spc="0">
                <a:solidFill>
                  <a:schemeClr val="tx1">
                    <a:lumMod val="75000"/>
                    <a:lumOff val="25000"/>
                  </a:schemeClr>
                </a:solidFill>
                <a:latin typeface="Carlito"/>
                <a:ea typeface="Carlito"/>
                <a:cs typeface="Carlito"/>
              </a:rPr>
              <a:t> Go beyond satisfaction: understand emotions, sentiment, and organic trends. </a:t>
            </a:r>
          </a:p>
        </p:txBody>
      </p:sp>
      <p:sp>
        <p:nvSpPr>
          <p:cNvPr id="8" name="Rectangle 7"/>
          <p:cNvSpPr/>
          <p:nvPr/>
        </p:nvSpPr>
        <p:spPr bwMode="auto">
          <a:xfrm>
            <a:off x="604287" y="6199833"/>
            <a:ext cx="10560962" cy="48671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t>Learn more at https://research-ai.io/citizenfirst-analytics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sz="4400" b="1" i="0" u="none" strike="noStrike" cap="none" spc="0">
                <a:solidFill>
                  <a:schemeClr val="bg1">
                    <a:lumMod val="95000"/>
                  </a:schemeClr>
                </a:solidFill>
                <a:latin typeface="+mj-lt"/>
                <a:ea typeface="+mj-ea"/>
                <a:cs typeface="+mj-cs"/>
              </a:rPr>
              <a:t>Section 3 - Competencies and Use Cases</a:t>
            </a:r>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11330862"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lang="en-US" sz="2200" b="1" i="0" u="none" strike="noStrike" cap="none" spc="0">
                <a:solidFill>
                  <a:schemeClr val="tx1"/>
                </a:solidFill>
                <a:latin typeface="+mn-lt"/>
                <a:ea typeface="+mn-lt"/>
                <a:cs typeface="+mn-lt"/>
              </a:rPr>
              <a:t>Unlock the voice of the customer or employee </a:t>
            </a:r>
          </a:p>
        </p:txBody>
      </p:sp>
      <p:pic>
        <p:nvPicPr>
          <p:cNvPr id="7" name="Picture 6"/>
          <p:cNvPicPr>
            <a:picLocks noChangeAspect="1"/>
          </p:cNvPicPr>
          <p:nvPr/>
        </p:nvPicPr>
        <p:blipFill>
          <a:blip r:embed="rId2"/>
          <a:stretch/>
        </p:blipFill>
        <p:spPr bwMode="auto">
          <a:xfrm>
            <a:off x="1711080" y="2400299"/>
            <a:ext cx="7146229" cy="3486150"/>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sz="4400" b="1" i="0" u="none" strike="noStrike" cap="none" spc="0">
                <a:solidFill>
                  <a:schemeClr val="bg1">
                    <a:lumMod val="95000"/>
                  </a:schemeClr>
                </a:solidFill>
                <a:latin typeface="+mj-lt"/>
                <a:ea typeface="+mj-ea"/>
                <a:cs typeface="+mj-cs"/>
              </a:rPr>
              <a:t>Section 3 - Competencies and Use Cases</a:t>
            </a:r>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11330862"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lang="en-US" sz="2200" b="1" i="0" u="none" strike="noStrike" cap="none" spc="0">
                <a:solidFill>
                  <a:schemeClr val="tx1"/>
                </a:solidFill>
                <a:latin typeface="+mn-lt"/>
                <a:ea typeface="+mn-lt"/>
                <a:cs typeface="+mn-lt"/>
              </a:rPr>
              <a:t>Unlock the voice of the customer or employee </a:t>
            </a:r>
          </a:p>
        </p:txBody>
      </p:sp>
      <p:pic>
        <p:nvPicPr>
          <p:cNvPr id="7" name="Picture 6"/>
          <p:cNvPicPr>
            <a:picLocks noChangeAspect="1"/>
          </p:cNvPicPr>
          <p:nvPr/>
        </p:nvPicPr>
        <p:blipFill>
          <a:blip r:embed="rId2"/>
          <a:stretch/>
        </p:blipFill>
        <p:spPr bwMode="auto">
          <a:xfrm>
            <a:off x="2897550" y="1955250"/>
            <a:ext cx="7029799" cy="4743667"/>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sz="4400" b="1" i="0" u="none" strike="noStrike" cap="none" spc="0">
                <a:solidFill>
                  <a:schemeClr val="bg1">
                    <a:lumMod val="95000"/>
                  </a:schemeClr>
                </a:solidFill>
                <a:latin typeface="+mj-lt"/>
                <a:ea typeface="+mj-ea"/>
                <a:cs typeface="+mj-cs"/>
              </a:rPr>
              <a:t>Section 3 - Competencies and Use Cases</a:t>
            </a:r>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6" name="Rectangle 5"/>
          <p:cNvSpPr/>
          <p:nvPr/>
        </p:nvSpPr>
        <p:spPr bwMode="auto">
          <a:xfrm>
            <a:off x="488997" y="1333498"/>
            <a:ext cx="11330862"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lang="en-US" sz="2200" b="1" i="0" u="none" strike="noStrike" cap="none" spc="0">
                <a:solidFill>
                  <a:schemeClr val="tx1"/>
                </a:solidFill>
                <a:latin typeface="+mn-lt"/>
                <a:ea typeface="+mn-lt"/>
                <a:cs typeface="+mn-lt"/>
              </a:rPr>
              <a:t>Other important themes hiding in text:</a:t>
            </a:r>
          </a:p>
        </p:txBody>
      </p:sp>
      <p:sp>
        <p:nvSpPr>
          <p:cNvPr id="7" name="Rectangle 6"/>
          <p:cNvSpPr/>
          <p:nvPr/>
        </p:nvSpPr>
        <p:spPr bwMode="auto">
          <a:xfrm>
            <a:off x="604287" y="2008834"/>
            <a:ext cx="10560962" cy="640113"/>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marL="327937" indent="-327937" algn="l">
              <a:buFont typeface="Arial"/>
              <a:buChar char="•"/>
              <a:defRPr/>
            </a:pPr>
            <a:r>
              <a:rPr lang="en-US" sz="2200" b="0" i="0" u="none" strike="noStrike" cap="none" spc="0">
                <a:solidFill>
                  <a:schemeClr val="tx1">
                    <a:lumMod val="75000"/>
                    <a:lumOff val="25000"/>
                  </a:schemeClr>
                </a:solidFill>
                <a:latin typeface="Carlito"/>
                <a:ea typeface="Carlito"/>
                <a:cs typeface="Carlito"/>
              </a:rPr>
              <a:t>Workplace burnout</a:t>
            </a:r>
          </a:p>
          <a:p>
            <a:pPr marL="327937" indent="-327937" algn="l">
              <a:buFont typeface="Arial"/>
              <a:buChar char="•"/>
              <a:defRPr/>
            </a:pPr>
            <a:r>
              <a:rPr lang="en-US" sz="2200" b="0" i="0" u="none" strike="noStrike" cap="none" spc="0">
                <a:solidFill>
                  <a:schemeClr val="tx1">
                    <a:lumMod val="75000"/>
                    <a:lumOff val="25000"/>
                  </a:schemeClr>
                </a:solidFill>
                <a:latin typeface="Carlito"/>
                <a:ea typeface="Carlito"/>
                <a:cs typeface="Carlito"/>
              </a:rPr>
              <a:t>Fairness and belonging</a:t>
            </a:r>
          </a:p>
          <a:p>
            <a:pPr marL="327937" indent="-327937" algn="l">
              <a:buFont typeface="Arial"/>
              <a:buChar char="•"/>
              <a:defRPr/>
            </a:pPr>
            <a:r>
              <a:rPr lang="en-US" sz="2200" b="0" i="0" u="none" strike="noStrike" cap="none" spc="0">
                <a:solidFill>
                  <a:schemeClr val="tx1">
                    <a:lumMod val="75000"/>
                    <a:lumOff val="25000"/>
                  </a:schemeClr>
                </a:solidFill>
                <a:latin typeface="Carlito"/>
                <a:ea typeface="Carlito"/>
                <a:cs typeface="Carlito"/>
              </a:rPr>
              <a:t>Diversity and inclusion </a:t>
            </a:r>
          </a:p>
          <a:p>
            <a:pPr marL="327937" indent="-327937" algn="l">
              <a:buFont typeface="Arial"/>
              <a:buChar char="•"/>
              <a:defRPr/>
            </a:pPr>
            <a:r>
              <a:rPr lang="en-US" sz="2200" b="0" i="0" u="none" strike="noStrike" cap="none" spc="0">
                <a:solidFill>
                  <a:schemeClr val="tx1">
                    <a:lumMod val="75000"/>
                    <a:lumOff val="25000"/>
                  </a:schemeClr>
                </a:solidFill>
                <a:latin typeface="Carlito"/>
                <a:ea typeface="Carlito"/>
                <a:cs typeface="Carlito"/>
              </a:rPr>
              <a:t>Patient experience</a:t>
            </a:r>
          </a:p>
          <a:p>
            <a:pPr marL="327937" indent="-327937" algn="l">
              <a:buFont typeface="Arial"/>
              <a:buChar char="•"/>
              <a:defRPr/>
            </a:pPr>
            <a:endParaRPr lang="en-US" sz="2200" b="0" i="0" u="none" strike="noStrike" cap="none" spc="0">
              <a:solidFill>
                <a:schemeClr val="tx1">
                  <a:lumMod val="75000"/>
                  <a:lumOff val="25000"/>
                </a:schemeClr>
              </a:solidFill>
              <a:latin typeface="Carlito"/>
              <a:ea typeface="Carlito"/>
              <a:cs typeface="Carlito"/>
            </a:endParaRPr>
          </a:p>
        </p:txBody>
      </p:sp>
      <p:sp>
        <p:nvSpPr>
          <p:cNvPr id="8" name="Rectangle 7"/>
          <p:cNvSpPr/>
          <p:nvPr/>
        </p:nvSpPr>
        <p:spPr bwMode="auto">
          <a:xfrm>
            <a:off x="604287" y="6199833"/>
            <a:ext cx="10560962" cy="48671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t>Learn more at https://research-ai.io/citizenfirst-analytics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sz="4400" b="1" i="0" u="none" strike="noStrike" cap="none" spc="0">
                <a:solidFill>
                  <a:schemeClr val="bg1">
                    <a:lumMod val="95000"/>
                  </a:schemeClr>
                </a:solidFill>
                <a:latin typeface="+mj-lt"/>
                <a:ea typeface="+mj-ea"/>
                <a:cs typeface="+mj-cs"/>
              </a:rPr>
              <a:t>Section 3 - Competencies and Use Cases</a:t>
            </a:r>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pic>
        <p:nvPicPr>
          <p:cNvPr id="6" name="Picture 5"/>
          <p:cNvPicPr>
            <a:picLocks noChangeAspect="1"/>
          </p:cNvPicPr>
          <p:nvPr/>
        </p:nvPicPr>
        <p:blipFill>
          <a:blip r:embed="rId2"/>
          <a:srcRect t="6271" b="5916"/>
          <a:stretch/>
        </p:blipFill>
        <p:spPr bwMode="auto">
          <a:xfrm>
            <a:off x="535349" y="1485900"/>
            <a:ext cx="10875115" cy="5372100"/>
          </a:xfrm>
          <a:prstGeom prst="rect">
            <a:avLst/>
          </a:prstGeom>
        </p:spPr>
      </p:pic>
      <p:sp>
        <p:nvSpPr>
          <p:cNvPr id="7" name="Rectangle 6"/>
          <p:cNvSpPr/>
          <p:nvPr/>
        </p:nvSpPr>
        <p:spPr bwMode="auto">
          <a:xfrm>
            <a:off x="488997" y="1142998"/>
            <a:ext cx="11330862" cy="762035"/>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lang="en-US" sz="2200" b="1" i="0" u="none" strike="noStrike" cap="none" spc="0">
                <a:solidFill>
                  <a:schemeClr val="tx1"/>
                </a:solidFill>
                <a:latin typeface="+mn-lt"/>
                <a:ea typeface="+mn-lt"/>
                <a:cs typeface="+mn-lt"/>
              </a:rPr>
              <a:t>UAE's PMO - HR Talent Search and Recommendation Engine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3" y="282871"/>
            <a:ext cx="10998682" cy="777154"/>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8" y="1333499"/>
            <a:ext cx="4785645" cy="426755"/>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rPr sz="2200" b="1"/>
              <a:t>The AI Effect - Is Regression AI?</a:t>
            </a:r>
          </a:p>
        </p:txBody>
      </p:sp>
      <p:sp>
        <p:nvSpPr>
          <p:cNvPr id="6" name="Rectangle 5"/>
          <p:cNvSpPr/>
          <p:nvPr/>
        </p:nvSpPr>
        <p:spPr bwMode="auto">
          <a:xfrm>
            <a:off x="594831" y="2206553"/>
            <a:ext cx="10900834" cy="1188719"/>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b="0" i="0" u="none">
                <a:solidFill>
                  <a:schemeClr val="tx1">
                    <a:lumMod val="75000"/>
                    <a:lumOff val="25000"/>
                  </a:schemeClr>
                </a:solidFill>
                <a:latin typeface="Carlito"/>
                <a:ea typeface="Carlito"/>
                <a:cs typeface="Carlito"/>
              </a:rPr>
              <a:t>"Every time we figure out a piece of it, it stops being magical; we say, 'Oh, that's just a computation.'"</a:t>
            </a:r>
          </a:p>
          <a:p>
            <a:pPr algn="r">
              <a:defRPr/>
            </a:pPr>
            <a:r>
              <a:rPr sz="2200" b="1" i="0" u="none">
                <a:solidFill>
                  <a:schemeClr val="tx1">
                    <a:lumMod val="75000"/>
                    <a:lumOff val="25000"/>
                  </a:schemeClr>
                </a:solidFill>
                <a:latin typeface="Carlito"/>
                <a:ea typeface="Carlito"/>
                <a:cs typeface="Carlito"/>
              </a:rPr>
              <a:t>       Roboticist Rodney Brooks (2002)</a:t>
            </a:r>
            <a:endParaRPr sz="2200" b="0" i="0" u="none">
              <a:solidFill>
                <a:schemeClr val="tx1">
                  <a:lumMod val="75000"/>
                  <a:lumOff val="25000"/>
                </a:schemeClr>
              </a:solidFill>
              <a:latin typeface="Carlito"/>
              <a:ea typeface="Carlito"/>
              <a:cs typeface="Carlito"/>
            </a:endParaRPr>
          </a:p>
        </p:txBody>
      </p:sp>
      <p:sp>
        <p:nvSpPr>
          <p:cNvPr id="7" name="Rectangle 6"/>
          <p:cNvSpPr/>
          <p:nvPr/>
        </p:nvSpPr>
        <p:spPr bwMode="auto">
          <a:xfrm>
            <a:off x="601527" y="4039305"/>
            <a:ext cx="6194705" cy="1097316"/>
          </a:xfrm>
          <a:prstGeom prst="rect">
            <a:avLst/>
          </a:prstGeom>
          <a:noFill/>
        </p:spPr>
        <p:txBody>
          <a:bodyPr vertOverflow="overflow" horzOverflow="clip" vert="horz" wrap="square" lIns="91440" tIns="45720" rIns="91440" bIns="45720" numCol="1" spcCol="0" rtlCol="0" fromWordArt="0" anchor="t" anchorCtr="0" forceAA="0" compatLnSpc="0">
            <a:spAutoFit/>
          </a:bodyPr>
          <a:lstStyle/>
          <a:p>
            <a:pPr>
              <a:defRPr/>
            </a:pPr>
            <a:r>
              <a:rPr lang="en-US" sz="2200" b="0" i="0" u="none" strike="noStrike" cap="none" spc="0">
                <a:solidFill>
                  <a:schemeClr val="tx1">
                    <a:lumMod val="75000"/>
                    <a:lumOff val="25000"/>
                  </a:schemeClr>
                </a:solidFill>
                <a:latin typeface="Carlito"/>
                <a:ea typeface="Carlito"/>
                <a:cs typeface="Carlito"/>
              </a:rPr>
              <a:t>Is regression analysis "AI"?</a:t>
            </a:r>
          </a:p>
          <a:p>
            <a:pPr>
              <a:defRPr/>
            </a:pPr>
            <a:endParaRPr sz="2200"/>
          </a:p>
          <a:p>
            <a:pPr>
              <a:defRPr/>
            </a:pPr>
            <a:r>
              <a:rPr lang="en-US" sz="2200" b="0" i="0" u="none" strike="noStrike" cap="none" spc="0">
                <a:solidFill>
                  <a:schemeClr val="tx1">
                    <a:lumMod val="75000"/>
                    <a:lumOff val="25000"/>
                  </a:schemeClr>
                </a:solidFill>
                <a:latin typeface="Carlito"/>
                <a:ea typeface="Carlito"/>
                <a:cs typeface="Carlito"/>
              </a:rPr>
              <a:t>Is robotic process automation "AI"?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508341" y="253196"/>
            <a:ext cx="7027819"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dirty="0">
                <a:solidFill>
                  <a:schemeClr val="bg1">
                    <a:lumMod val="95000"/>
                  </a:schemeClr>
                </a:solidFill>
              </a:rPr>
              <a:t>Wrap Up: Learning Outcomes</a:t>
            </a:r>
            <a:endParaRPr lang="en-CA" b="1" dirty="0">
              <a:solidFill>
                <a:schemeClr val="bg1">
                  <a:lumMod val="95000"/>
                </a:schemeClr>
              </a:solidFill>
            </a:endParaRPr>
          </a:p>
        </p:txBody>
      </p:sp>
      <p:sp>
        <p:nvSpPr>
          <p:cNvPr id="6" name="Rectangle 5"/>
          <p:cNvSpPr/>
          <p:nvPr/>
        </p:nvSpPr>
        <p:spPr bwMode="auto">
          <a:xfrm>
            <a:off x="1579661" y="6237312"/>
            <a:ext cx="9032678" cy="538741"/>
          </a:xfrm>
          <a:prstGeom prst="rect">
            <a:avLst/>
          </a:prstGeom>
          <a:solidFill>
            <a:srgbClr val="002060"/>
          </a:solidFill>
        </p:spPr>
        <p:txBody>
          <a:bodyPr vertOverflow="overflow" horzOverflow="clip" vert="horz" wrap="square" lIns="91440" tIns="45720" rIns="91440" bIns="45720" numCol="1" spcCol="0" rtlCol="0" fromWordArt="0" anchor="t" anchorCtr="0" forceAA="0" compatLnSpc="0">
            <a:noAutofit/>
          </a:bodyPr>
          <a:lstStyle/>
          <a:p>
            <a:pPr>
              <a:defRPr/>
            </a:pPr>
            <a:r>
              <a:rPr lang="en-CA" sz="2200" b="1" dirty="0">
                <a:solidFill>
                  <a:schemeClr val="bg1"/>
                </a:solidFill>
              </a:rPr>
              <a:t>Please indicate True or False for each statement using link in the chat.  </a:t>
            </a:r>
            <a:endParaRPr sz="2200" b="1" dirty="0">
              <a:solidFill>
                <a:schemeClr val="bg1"/>
              </a:solidFill>
            </a:endParaRPr>
          </a:p>
        </p:txBody>
      </p:sp>
      <p:sp>
        <p:nvSpPr>
          <p:cNvPr id="11" name="Rectangle 10">
            <a:extLst>
              <a:ext uri="{FF2B5EF4-FFF2-40B4-BE49-F238E27FC236}">
                <a16:creationId xmlns:a16="http://schemas.microsoft.com/office/drawing/2014/main" id="{EAE54134-7673-4831-908B-4888C6FD12B3}"/>
              </a:ext>
            </a:extLst>
          </p:cNvPr>
          <p:cNvSpPr/>
          <p:nvPr/>
        </p:nvSpPr>
        <p:spPr bwMode="auto">
          <a:xfrm>
            <a:off x="7824192" y="1935389"/>
            <a:ext cx="3816424" cy="4013892"/>
          </a:xfrm>
          <a:prstGeom prst="rect">
            <a:avLst/>
          </a:prstGeom>
          <a:solidFill>
            <a:schemeClr val="accent3">
              <a:lumMod val="20000"/>
              <a:lumOff val="80000"/>
            </a:schemeClr>
          </a:solidFill>
        </p:spPr>
        <p:txBody>
          <a:bodyPr vertOverflow="overflow" horzOverflow="clip" vert="horz" wrap="square" lIns="91440" tIns="45720" rIns="91440" bIns="45720" numCol="1" spcCol="0" rtlCol="0" fromWordArt="0" anchor="t" anchorCtr="0" forceAA="0" compatLnSpc="0">
            <a:noAutofit/>
          </a:bodyPr>
          <a:lstStyle/>
          <a:p>
            <a:pPr marL="285750" indent="-285750" algn="l" fontAlgn="b">
              <a:spcBef>
                <a:spcPts val="0"/>
              </a:spcBef>
              <a:spcAft>
                <a:spcPts val="0"/>
              </a:spcAft>
              <a:buClrTx/>
              <a:buSzPts val="2000"/>
              <a:buFont typeface="Wingdings" panose="05000000000000000000" pitchFamily="2" charset="2"/>
              <a:buChar char="§"/>
            </a:pPr>
            <a:r>
              <a:rPr lang="en-US" dirty="0"/>
              <a:t>Machine learning must necessarily learn from humans.</a:t>
            </a:r>
            <a:endParaRPr lang="en-CA" dirty="0"/>
          </a:p>
          <a:p>
            <a:pPr marL="285750" indent="-285750" algn="l" fontAlgn="b">
              <a:spcBef>
                <a:spcPts val="0"/>
              </a:spcBef>
              <a:spcAft>
                <a:spcPts val="0"/>
              </a:spcAft>
              <a:buClrTx/>
              <a:buSzPts val="2000"/>
              <a:buFont typeface="Wingdings" panose="05000000000000000000" pitchFamily="2" charset="2"/>
              <a:buChar char="§"/>
            </a:pPr>
            <a:endParaRPr lang="en-CA" dirty="0"/>
          </a:p>
          <a:p>
            <a:pPr marL="285750" indent="-285750" algn="l" fontAlgn="b">
              <a:spcBef>
                <a:spcPts val="0"/>
              </a:spcBef>
              <a:spcAft>
                <a:spcPts val="0"/>
              </a:spcAft>
              <a:buClrTx/>
              <a:buSzPts val="2000"/>
              <a:buFont typeface="Wingdings" panose="05000000000000000000" pitchFamily="2" charset="2"/>
              <a:buChar char="§"/>
            </a:pPr>
            <a:r>
              <a:rPr lang="en-US" dirty="0"/>
              <a:t>Machines are great at math but can never make decisions about social issues as good as a human can.</a:t>
            </a:r>
            <a:endParaRPr lang="en-CA" dirty="0"/>
          </a:p>
          <a:p>
            <a:pPr marL="285750" indent="-285750" algn="l" fontAlgn="b">
              <a:spcBef>
                <a:spcPts val="0"/>
              </a:spcBef>
              <a:spcAft>
                <a:spcPts val="0"/>
              </a:spcAft>
              <a:buFont typeface="Wingdings" panose="05000000000000000000" pitchFamily="2" charset="2"/>
              <a:buChar char="§"/>
            </a:pPr>
            <a:endParaRPr lang="en-US" dirty="0"/>
          </a:p>
          <a:p>
            <a:pPr marL="285750" indent="-285750" algn="l" fontAlgn="b">
              <a:spcBef>
                <a:spcPts val="0"/>
              </a:spcBef>
              <a:spcAft>
                <a:spcPts val="0"/>
              </a:spcAft>
              <a:buFont typeface="Wingdings" panose="05000000000000000000" pitchFamily="2" charset="2"/>
              <a:buChar char="§"/>
            </a:pPr>
            <a:r>
              <a:rPr lang="en-US" dirty="0"/>
              <a:t>All human decision-making will be replaced by machines.</a:t>
            </a:r>
            <a:endParaRPr lang="en-CA" dirty="0"/>
          </a:p>
          <a:p>
            <a:pPr marL="285750" indent="-285750" algn="l" fontAlgn="b">
              <a:spcBef>
                <a:spcPts val="0"/>
              </a:spcBef>
              <a:spcAft>
                <a:spcPts val="0"/>
              </a:spcAft>
              <a:buFont typeface="Wingdings" panose="05000000000000000000" pitchFamily="2" charset="2"/>
              <a:buChar char="§"/>
            </a:pPr>
            <a:endParaRPr lang="en-US" dirty="0"/>
          </a:p>
          <a:p>
            <a:pPr marL="285750" indent="-285750" algn="l" fontAlgn="b">
              <a:spcBef>
                <a:spcPts val="0"/>
              </a:spcBef>
              <a:spcAft>
                <a:spcPts val="0"/>
              </a:spcAft>
              <a:buFont typeface="Wingdings" panose="05000000000000000000" pitchFamily="2" charset="2"/>
              <a:buChar char="§"/>
            </a:pPr>
            <a:r>
              <a:rPr lang="en-US" dirty="0"/>
              <a:t>Our organization needs to make a big investment in a team of engineers to make use of AI.</a:t>
            </a:r>
            <a:endParaRPr lang="en-CA" dirty="0"/>
          </a:p>
          <a:p>
            <a:pPr>
              <a:defRPr/>
            </a:pPr>
            <a:endParaRPr sz="2200" b="1" dirty="0"/>
          </a:p>
        </p:txBody>
      </p:sp>
      <p:sp>
        <p:nvSpPr>
          <p:cNvPr id="12" name="Rectangle 11">
            <a:extLst>
              <a:ext uri="{FF2B5EF4-FFF2-40B4-BE49-F238E27FC236}">
                <a16:creationId xmlns:a16="http://schemas.microsoft.com/office/drawing/2014/main" id="{4F871ABB-FF0C-4F79-9087-F6C1A61097B2}"/>
              </a:ext>
            </a:extLst>
          </p:cNvPr>
          <p:cNvSpPr/>
          <p:nvPr/>
        </p:nvSpPr>
        <p:spPr bwMode="auto">
          <a:xfrm>
            <a:off x="4255775" y="1935388"/>
            <a:ext cx="3419954" cy="4055306"/>
          </a:xfrm>
          <a:prstGeom prst="rect">
            <a:avLst/>
          </a:prstGeom>
          <a:solidFill>
            <a:schemeClr val="accent5">
              <a:lumMod val="20000"/>
              <a:lumOff val="80000"/>
            </a:schemeClr>
          </a:solidFill>
        </p:spPr>
        <p:txBody>
          <a:bodyPr vertOverflow="overflow" horzOverflow="clip" vert="horz" wrap="square" lIns="91440" tIns="45720" rIns="91440" bIns="45720" numCol="1" spcCol="0" rtlCol="0" fromWordArt="0" anchor="t" anchorCtr="0" forceAA="0" compatLnSpc="0">
            <a:noAutofit/>
          </a:bodyPr>
          <a:lstStyle/>
          <a:p>
            <a:pPr marL="342900" indent="-342900" algn="l" fontAlgn="b">
              <a:spcBef>
                <a:spcPts val="0"/>
              </a:spcBef>
              <a:spcAft>
                <a:spcPts val="0"/>
              </a:spcAft>
              <a:buClrTx/>
              <a:buSzPts val="2000"/>
              <a:buFont typeface="Wingdings" panose="05000000000000000000" pitchFamily="2" charset="2"/>
              <a:buChar char="§"/>
            </a:pPr>
            <a:r>
              <a:rPr lang="en-US" b="0" i="0" u="none" strike="noStrike" spc="0" dirty="0">
                <a:solidFill>
                  <a:srgbClr val="404040"/>
                </a:solidFill>
                <a:effectLst/>
                <a:ea typeface="Carlito"/>
                <a:cs typeface="Carlito"/>
              </a:rPr>
              <a:t>A machine can interpret human language and syntax in the same way that we can.</a:t>
            </a:r>
          </a:p>
          <a:p>
            <a:pPr algn="l" fontAlgn="b">
              <a:spcBef>
                <a:spcPts val="0"/>
              </a:spcBef>
              <a:spcAft>
                <a:spcPts val="0"/>
              </a:spcAft>
              <a:buClrTx/>
              <a:buSzPts val="2000"/>
            </a:pPr>
            <a:endParaRPr lang="en-CA" b="0" i="0" u="none" strike="noStrike" dirty="0">
              <a:effectLst/>
            </a:endParaRPr>
          </a:p>
          <a:p>
            <a:pPr marL="342900" indent="-342900" algn="l" fontAlgn="b">
              <a:spcBef>
                <a:spcPts val="0"/>
              </a:spcBef>
              <a:spcAft>
                <a:spcPts val="0"/>
              </a:spcAft>
              <a:buFont typeface="Wingdings" panose="05000000000000000000" pitchFamily="2" charset="2"/>
              <a:buChar char="§"/>
            </a:pPr>
            <a:r>
              <a:rPr lang="en-US" b="0" i="0" u="none" strike="noStrike" spc="0" dirty="0">
                <a:solidFill>
                  <a:srgbClr val="404040"/>
                </a:solidFill>
                <a:effectLst/>
                <a:ea typeface="Carlito"/>
                <a:cs typeface="Carlito"/>
              </a:rPr>
              <a:t>A machine follows rules-based logic that can always be understood and retraced.</a:t>
            </a:r>
            <a:endParaRPr lang="en-CA" dirty="0"/>
          </a:p>
          <a:p>
            <a:pPr marL="342900" indent="-342900" algn="l" fontAlgn="b">
              <a:spcBef>
                <a:spcPts val="0"/>
              </a:spcBef>
              <a:spcAft>
                <a:spcPts val="0"/>
              </a:spcAft>
              <a:buFont typeface="Wingdings" panose="05000000000000000000" pitchFamily="2" charset="2"/>
              <a:buChar char="§"/>
            </a:pPr>
            <a:endParaRPr lang="en-CA" b="0" i="0" u="none" strike="noStrike" spc="0" dirty="0">
              <a:solidFill>
                <a:srgbClr val="404040"/>
              </a:solidFill>
              <a:effectLst/>
              <a:ea typeface="Carlito"/>
              <a:cs typeface="Carlito"/>
            </a:endParaRPr>
          </a:p>
          <a:p>
            <a:pPr marL="342900" indent="-342900" algn="l" fontAlgn="b">
              <a:spcBef>
                <a:spcPts val="0"/>
              </a:spcBef>
              <a:spcAft>
                <a:spcPts val="0"/>
              </a:spcAft>
              <a:buFont typeface="Wingdings" panose="05000000000000000000" pitchFamily="2" charset="2"/>
              <a:buChar char="§"/>
            </a:pPr>
            <a:r>
              <a:rPr lang="en-US" b="0" i="0" u="none" strike="noStrike" spc="0" dirty="0">
                <a:solidFill>
                  <a:srgbClr val="404040"/>
                </a:solidFill>
                <a:effectLst/>
                <a:ea typeface="Carlito"/>
                <a:cs typeface="Carlito"/>
              </a:rPr>
              <a:t>It is possible for software to have no bias</a:t>
            </a:r>
            <a:r>
              <a:rPr lang="en-CA" dirty="0"/>
              <a:t>.</a:t>
            </a:r>
          </a:p>
          <a:p>
            <a:pPr marL="342900" indent="-342900" algn="l" fontAlgn="b">
              <a:spcBef>
                <a:spcPts val="0"/>
              </a:spcBef>
              <a:spcAft>
                <a:spcPts val="0"/>
              </a:spcAft>
              <a:buFont typeface="Wingdings" panose="05000000000000000000" pitchFamily="2" charset="2"/>
              <a:buChar char="§"/>
            </a:pPr>
            <a:endParaRPr lang="en-CA" b="0" i="0" u="none" strike="noStrike" spc="0" dirty="0">
              <a:solidFill>
                <a:srgbClr val="404040"/>
              </a:solidFill>
              <a:effectLst/>
              <a:ea typeface="Carlito"/>
              <a:cs typeface="Carlito"/>
            </a:endParaRPr>
          </a:p>
          <a:p>
            <a:pPr marL="342900" indent="-342900" algn="l" fontAlgn="b">
              <a:spcBef>
                <a:spcPts val="0"/>
              </a:spcBef>
              <a:spcAft>
                <a:spcPts val="0"/>
              </a:spcAft>
              <a:buFont typeface="Wingdings" panose="05000000000000000000" pitchFamily="2" charset="2"/>
              <a:buChar char="§"/>
            </a:pPr>
            <a:r>
              <a:rPr lang="en-US" b="0" i="0" u="none" strike="noStrike" spc="0" dirty="0">
                <a:solidFill>
                  <a:srgbClr val="404040"/>
                </a:solidFill>
                <a:effectLst/>
                <a:ea typeface="Carlito"/>
                <a:cs typeface="Carlito"/>
              </a:rPr>
              <a:t>There are always strategies that can be taken to mitigate bias.</a:t>
            </a:r>
            <a:endParaRPr lang="en-CA" b="0" i="0" u="none" strike="noStrike" dirty="0">
              <a:effectLst/>
            </a:endParaRPr>
          </a:p>
          <a:p>
            <a:pPr>
              <a:defRPr/>
            </a:pPr>
            <a:endParaRPr sz="2200" b="1" dirty="0"/>
          </a:p>
        </p:txBody>
      </p:sp>
      <p:sp>
        <p:nvSpPr>
          <p:cNvPr id="13" name="Rectangle 12">
            <a:extLst>
              <a:ext uri="{FF2B5EF4-FFF2-40B4-BE49-F238E27FC236}">
                <a16:creationId xmlns:a16="http://schemas.microsoft.com/office/drawing/2014/main" id="{D0328076-E076-47BA-8A29-6657FC04A3B2}"/>
              </a:ext>
            </a:extLst>
          </p:cNvPr>
          <p:cNvSpPr/>
          <p:nvPr/>
        </p:nvSpPr>
        <p:spPr bwMode="auto">
          <a:xfrm>
            <a:off x="687358" y="1968418"/>
            <a:ext cx="3419954" cy="4022276"/>
          </a:xfrm>
          <a:prstGeom prst="rect">
            <a:avLst/>
          </a:prstGeom>
          <a:solidFill>
            <a:schemeClr val="accent6">
              <a:lumMod val="20000"/>
              <a:lumOff val="80000"/>
            </a:schemeClr>
          </a:solidFill>
        </p:spPr>
        <p:txBody>
          <a:bodyPr vertOverflow="overflow" horzOverflow="clip" vert="horz" wrap="square" lIns="91440" tIns="45720" rIns="91440" bIns="45720" numCol="1" spcCol="0" rtlCol="0" fromWordArt="0" anchor="t" anchorCtr="0" forceAA="0" compatLnSpc="0">
            <a:noAutofit/>
          </a:bodyPr>
          <a:lstStyle/>
          <a:p>
            <a:pPr marL="285750" indent="-285750" algn="l" fontAlgn="b">
              <a:spcBef>
                <a:spcPts val="0"/>
              </a:spcBef>
              <a:spcAft>
                <a:spcPts val="0"/>
              </a:spcAft>
              <a:buClrTx/>
              <a:buSzPts val="2000"/>
              <a:buFont typeface="Wingdings" panose="05000000000000000000" pitchFamily="2" charset="2"/>
              <a:buChar char="§"/>
            </a:pPr>
            <a:r>
              <a:rPr lang="en-US" b="0" i="0" u="none" strike="noStrike" spc="0" dirty="0">
                <a:solidFill>
                  <a:srgbClr val="404040"/>
                </a:solidFill>
                <a:effectLst/>
                <a:ea typeface="Carlito"/>
                <a:cs typeface="Carlito"/>
              </a:rPr>
              <a:t>AI is an ambiguous concept that has never had a single definition.</a:t>
            </a:r>
            <a:endParaRPr lang="en-CA" dirty="0"/>
          </a:p>
          <a:p>
            <a:pPr marL="285750" indent="-285750" algn="l" fontAlgn="b">
              <a:spcBef>
                <a:spcPts val="0"/>
              </a:spcBef>
              <a:spcAft>
                <a:spcPts val="0"/>
              </a:spcAft>
              <a:buClrTx/>
              <a:buSzPts val="2000"/>
              <a:buFont typeface="Wingdings" panose="05000000000000000000" pitchFamily="2" charset="2"/>
              <a:buChar char="§"/>
            </a:pPr>
            <a:endParaRPr lang="en-CA" b="0" i="0" u="none" strike="noStrike" spc="0" dirty="0">
              <a:solidFill>
                <a:srgbClr val="404040"/>
              </a:solidFill>
              <a:effectLst/>
              <a:ea typeface="Carlito"/>
              <a:cs typeface="Carlito"/>
            </a:endParaRPr>
          </a:p>
          <a:p>
            <a:pPr marL="285750" indent="-285750" algn="l" fontAlgn="b">
              <a:spcBef>
                <a:spcPts val="0"/>
              </a:spcBef>
              <a:spcAft>
                <a:spcPts val="0"/>
              </a:spcAft>
              <a:buClrTx/>
              <a:buSzPts val="2000"/>
              <a:buFont typeface="Wingdings" panose="05000000000000000000" pitchFamily="2" charset="2"/>
              <a:buChar char="§"/>
            </a:pPr>
            <a:r>
              <a:rPr lang="en-US" b="0" i="0" u="none" strike="noStrike" spc="0" dirty="0">
                <a:solidFill>
                  <a:srgbClr val="404040"/>
                </a:solidFill>
                <a:effectLst/>
                <a:ea typeface="Carlito"/>
                <a:cs typeface="Carlito"/>
              </a:rPr>
              <a:t>Experience and data, to AI, is necessarily built from data objects and mathematics</a:t>
            </a:r>
            <a:r>
              <a:rPr lang="en-CA" dirty="0"/>
              <a:t>.</a:t>
            </a:r>
          </a:p>
          <a:p>
            <a:pPr marL="285750" indent="-285750" algn="l" fontAlgn="b">
              <a:spcBef>
                <a:spcPts val="0"/>
              </a:spcBef>
              <a:spcAft>
                <a:spcPts val="0"/>
              </a:spcAft>
              <a:buClrTx/>
              <a:buSzPts val="2000"/>
              <a:buFont typeface="Wingdings" panose="05000000000000000000" pitchFamily="2" charset="2"/>
              <a:buChar char="§"/>
            </a:pPr>
            <a:endParaRPr lang="en-CA" b="0" i="0" u="none" strike="noStrike" spc="0" dirty="0">
              <a:solidFill>
                <a:srgbClr val="404040"/>
              </a:solidFill>
              <a:effectLst/>
              <a:ea typeface="Carlito"/>
              <a:cs typeface="Carlito"/>
            </a:endParaRPr>
          </a:p>
          <a:p>
            <a:pPr marL="285750" indent="-285750" algn="l" fontAlgn="b">
              <a:spcBef>
                <a:spcPts val="0"/>
              </a:spcBef>
              <a:spcAft>
                <a:spcPts val="0"/>
              </a:spcAft>
              <a:buClrTx/>
              <a:buSzPts val="2000"/>
              <a:buFont typeface="Wingdings" panose="05000000000000000000" pitchFamily="2" charset="2"/>
              <a:buChar char="§"/>
            </a:pPr>
            <a:r>
              <a:rPr lang="en-US" b="0" i="0" u="none" strike="noStrike" spc="0" dirty="0">
                <a:solidFill>
                  <a:srgbClr val="404040"/>
                </a:solidFill>
                <a:effectLst/>
                <a:ea typeface="Carlito"/>
                <a:cs typeface="Carlito"/>
              </a:rPr>
              <a:t>All AI is Machine Learning.</a:t>
            </a:r>
            <a:endParaRPr lang="en-CA" dirty="0"/>
          </a:p>
          <a:p>
            <a:pPr marL="285750" indent="-285750" algn="l" fontAlgn="b">
              <a:spcBef>
                <a:spcPts val="0"/>
              </a:spcBef>
              <a:spcAft>
                <a:spcPts val="0"/>
              </a:spcAft>
              <a:buClrTx/>
              <a:buSzPts val="2000"/>
              <a:buFont typeface="Wingdings" panose="05000000000000000000" pitchFamily="2" charset="2"/>
              <a:buChar char="§"/>
            </a:pPr>
            <a:endParaRPr lang="en-CA" b="0" i="0" u="none" strike="noStrike" spc="0" dirty="0">
              <a:solidFill>
                <a:srgbClr val="404040"/>
              </a:solidFill>
              <a:effectLst/>
              <a:ea typeface="Carlito"/>
              <a:cs typeface="Carlito"/>
            </a:endParaRPr>
          </a:p>
          <a:p>
            <a:pPr marL="285750" indent="-285750" algn="l" fontAlgn="b">
              <a:spcBef>
                <a:spcPts val="0"/>
              </a:spcBef>
              <a:spcAft>
                <a:spcPts val="0"/>
              </a:spcAft>
              <a:buClrTx/>
              <a:buSzPts val="2000"/>
              <a:buFont typeface="Wingdings" panose="05000000000000000000" pitchFamily="2" charset="2"/>
              <a:buChar char="§"/>
            </a:pPr>
            <a:r>
              <a:rPr lang="en-US" b="0" i="0" u="none" strike="noStrike" spc="0" dirty="0">
                <a:solidFill>
                  <a:srgbClr val="404040"/>
                </a:solidFill>
                <a:effectLst/>
                <a:ea typeface="Carlito"/>
                <a:cs typeface="Carlito"/>
              </a:rPr>
              <a:t>There are already trained models available for us to use.</a:t>
            </a:r>
            <a:endParaRPr lang="en-CA" b="0" i="0" u="none" strike="noStrike" dirty="0">
              <a:effectLst/>
            </a:endParaRPr>
          </a:p>
          <a:p>
            <a:pPr>
              <a:defRPr/>
            </a:pPr>
            <a:endParaRPr sz="2200" b="1" dirty="0"/>
          </a:p>
        </p:txBody>
      </p:sp>
      <p:pic>
        <p:nvPicPr>
          <p:cNvPr id="19" name="Picture 18" descr="Icon&#10;&#10;Description automatically generated">
            <a:extLst>
              <a:ext uri="{FF2B5EF4-FFF2-40B4-BE49-F238E27FC236}">
                <a16:creationId xmlns:a16="http://schemas.microsoft.com/office/drawing/2014/main" id="{B46D0B9C-A7B9-430A-A22D-B7B6CAF74E9D}"/>
              </a:ext>
            </a:extLst>
          </p:cNvPr>
          <p:cNvPicPr>
            <a:picLocks noChangeAspect="1"/>
          </p:cNvPicPr>
          <p:nvPr/>
        </p:nvPicPr>
        <p:blipFill>
          <a:blip r:embed="rId2"/>
          <a:stretch>
            <a:fillRect/>
          </a:stretch>
        </p:blipFill>
        <p:spPr>
          <a:xfrm>
            <a:off x="8256240" y="244623"/>
            <a:ext cx="1865376" cy="1669774"/>
          </a:xfrm>
          <a:prstGeom prst="rect">
            <a:avLst/>
          </a:prstGeom>
        </p:spPr>
      </p:pic>
      <p:sp>
        <p:nvSpPr>
          <p:cNvPr id="20" name="Rectangle 19">
            <a:extLst>
              <a:ext uri="{FF2B5EF4-FFF2-40B4-BE49-F238E27FC236}">
                <a16:creationId xmlns:a16="http://schemas.microsoft.com/office/drawing/2014/main" id="{B52A4BE3-79ED-473E-9440-76E803CBD5CE}"/>
              </a:ext>
            </a:extLst>
          </p:cNvPr>
          <p:cNvSpPr/>
          <p:nvPr/>
        </p:nvSpPr>
        <p:spPr bwMode="auto">
          <a:xfrm>
            <a:off x="636102" y="1304849"/>
            <a:ext cx="7412498" cy="538741"/>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lang="en-CA" sz="2200" b="1" dirty="0"/>
              <a:t>This q</a:t>
            </a:r>
            <a:r>
              <a:rPr sz="2200" b="1" dirty="0" err="1"/>
              <a:t>uiz</a:t>
            </a:r>
            <a:r>
              <a:rPr sz="2200" b="1" dirty="0"/>
              <a:t> test</a:t>
            </a:r>
            <a:r>
              <a:rPr lang="en-CA" sz="2200" b="1" dirty="0"/>
              <a:t>s</a:t>
            </a:r>
            <a:r>
              <a:rPr sz="2200" b="1" dirty="0"/>
              <a:t> some of the </a:t>
            </a:r>
            <a:r>
              <a:rPr lang="en-CA" sz="2200" b="1" dirty="0"/>
              <a:t>key</a:t>
            </a:r>
            <a:r>
              <a:rPr sz="2200" b="1" dirty="0"/>
              <a:t> themes from this workshop</a:t>
            </a:r>
            <a:r>
              <a:rPr lang="en-CA" sz="2200" b="1" dirty="0"/>
              <a:t>. </a:t>
            </a:r>
            <a:endParaRPr sz="2200" b="1"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dirty="0">
                <a:solidFill>
                  <a:schemeClr val="bg1">
                    <a:lumMod val="95000"/>
                  </a:schemeClr>
                </a:solidFill>
              </a:rPr>
              <a:t>Next Steps</a:t>
            </a:r>
            <a:endParaRPr lang="en-CA" b="1" dirty="0">
              <a:solidFill>
                <a:schemeClr val="bg1">
                  <a:lumMod val="95000"/>
                </a:schemeClr>
              </a:solidFill>
            </a:endParaRPr>
          </a:p>
        </p:txBody>
      </p:sp>
      <p:sp>
        <p:nvSpPr>
          <p:cNvPr id="5" name="Rectangle 4"/>
          <p:cNvSpPr/>
          <p:nvPr/>
        </p:nvSpPr>
        <p:spPr bwMode="auto">
          <a:xfrm>
            <a:off x="604287" y="2008833"/>
            <a:ext cx="10765044" cy="640112"/>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endParaRPr/>
          </a:p>
        </p:txBody>
      </p:sp>
      <p:sp>
        <p:nvSpPr>
          <p:cNvPr id="7" name="Rectangle 6"/>
          <p:cNvSpPr/>
          <p:nvPr/>
        </p:nvSpPr>
        <p:spPr bwMode="auto">
          <a:xfrm>
            <a:off x="1448451" y="5512138"/>
            <a:ext cx="3207389" cy="50628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endParaRPr lang="en-CA" sz="2200" dirty="0">
              <a:solidFill>
                <a:schemeClr val="tx1">
                  <a:lumMod val="75000"/>
                  <a:lumOff val="25000"/>
                </a:schemeClr>
              </a:solidFill>
              <a:latin typeface="Carlito"/>
              <a:ea typeface="Carlito"/>
              <a:cs typeface="Carlito"/>
            </a:endParaRPr>
          </a:p>
        </p:txBody>
      </p:sp>
      <p:sp>
        <p:nvSpPr>
          <p:cNvPr id="8" name="Rectangle: Rounded Corners 7">
            <a:extLst>
              <a:ext uri="{FF2B5EF4-FFF2-40B4-BE49-F238E27FC236}">
                <a16:creationId xmlns:a16="http://schemas.microsoft.com/office/drawing/2014/main" id="{52FCA49D-1722-4441-9941-7D2A55379C33}"/>
              </a:ext>
            </a:extLst>
          </p:cNvPr>
          <p:cNvSpPr/>
          <p:nvPr/>
        </p:nvSpPr>
        <p:spPr>
          <a:xfrm>
            <a:off x="1018990" y="2939435"/>
            <a:ext cx="2664296" cy="26327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000" b="1" dirty="0">
              <a:solidFill>
                <a:schemeClr val="dk1"/>
              </a:solidFill>
              <a:latin typeface="Arial" panose="020B0604020202020204" pitchFamily="34" charset="0"/>
              <a:cs typeface="Arial" panose="020B0604020202020204" pitchFamily="34" charset="0"/>
            </a:endParaRPr>
          </a:p>
          <a:p>
            <a:pPr algn="ctr"/>
            <a:r>
              <a:rPr lang="en-US" sz="2000" b="1" kern="1200" dirty="0">
                <a:solidFill>
                  <a:schemeClr val="tx1"/>
                </a:solidFill>
                <a:latin typeface="Arial" panose="020B0604020202020204" pitchFamily="34" charset="0"/>
                <a:cs typeface="Arial" panose="020B0604020202020204" pitchFamily="34" charset="0"/>
              </a:rPr>
              <a:t>Share some of your </a:t>
            </a:r>
            <a:r>
              <a:rPr lang="en-US" sz="2000" b="1" kern="1200" dirty="0">
                <a:solidFill>
                  <a:schemeClr val="tx1"/>
                </a:solidFill>
                <a:effectLst/>
                <a:latin typeface="Arial" panose="020B0604020202020204" pitchFamily="34" charset="0"/>
                <a:cs typeface="Arial" panose="020B0604020202020204" pitchFamily="34" charset="0"/>
              </a:rPr>
              <a:t>key takeaways from this workshop. </a:t>
            </a:r>
            <a:endParaRPr lang="en-US" sz="1600" i="1" dirty="0">
              <a:solidFill>
                <a:schemeClr val="tx1"/>
              </a:solidFill>
              <a:latin typeface="Calibri" panose="020F0502020204030204" pitchFamily="34" charset="0"/>
              <a:cs typeface="Calibri" panose="020F0502020204030204" pitchFamily="34" charset="0"/>
            </a:endParaRPr>
          </a:p>
          <a:p>
            <a:pPr algn="ctr"/>
            <a:endParaRPr lang="en-CA" dirty="0"/>
          </a:p>
        </p:txBody>
      </p:sp>
      <p:sp>
        <p:nvSpPr>
          <p:cNvPr id="9" name="Rectangle: Rounded Corners 8">
            <a:extLst>
              <a:ext uri="{FF2B5EF4-FFF2-40B4-BE49-F238E27FC236}">
                <a16:creationId xmlns:a16="http://schemas.microsoft.com/office/drawing/2014/main" id="{9870EDF7-5C94-4482-AC73-9B8A1C0FEEDE}"/>
              </a:ext>
            </a:extLst>
          </p:cNvPr>
          <p:cNvSpPr/>
          <p:nvPr/>
        </p:nvSpPr>
        <p:spPr bwMode="auto">
          <a:xfrm>
            <a:off x="3955527" y="2328889"/>
            <a:ext cx="4245388" cy="3600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000" b="1" dirty="0">
              <a:solidFill>
                <a:schemeClr val="dk1"/>
              </a:solidFill>
              <a:latin typeface="Arial" panose="020B0604020202020204" pitchFamily="34" charset="0"/>
              <a:cs typeface="Arial" panose="020B0604020202020204" pitchFamily="34" charset="0"/>
            </a:endParaRPr>
          </a:p>
          <a:p>
            <a:pPr algn="ctr"/>
            <a:r>
              <a:rPr lang="en-US" sz="2000" b="1" kern="1200" dirty="0">
                <a:solidFill>
                  <a:schemeClr val="tx1"/>
                </a:solidFill>
                <a:latin typeface="Arial" panose="020B0604020202020204" pitchFamily="34" charset="0"/>
                <a:cs typeface="Arial" panose="020B0604020202020204" pitchFamily="34" charset="0"/>
              </a:rPr>
              <a:t>Is there interest to explore the following areas further? What is your priority?</a:t>
            </a:r>
          </a:p>
          <a:p>
            <a:pPr algn="ctr"/>
            <a:endParaRPr lang="en-US" sz="2000" b="1" kern="1200" dirty="0">
              <a:solidFill>
                <a:schemeClr val="tx1"/>
              </a:solidFill>
              <a:latin typeface="Arial" panose="020B0604020202020204" pitchFamily="34" charset="0"/>
              <a:cs typeface="Arial" panose="020B0604020202020204" pitchFamily="34" charset="0"/>
            </a:endParaRPr>
          </a:p>
          <a:p>
            <a:pPr marL="457200" indent="-457200">
              <a:buAutoNum type="alphaLcParenR"/>
            </a:pPr>
            <a:r>
              <a:rPr lang="en-US" sz="2000" b="1" kern="1200" dirty="0">
                <a:solidFill>
                  <a:schemeClr val="tx1"/>
                </a:solidFill>
                <a:effectLst/>
                <a:latin typeface="Arial" panose="020B0604020202020204" pitchFamily="34" charset="0"/>
                <a:cs typeface="Arial" panose="020B0604020202020204" pitchFamily="34" charset="0"/>
              </a:rPr>
              <a:t>AI Digital Skills</a:t>
            </a:r>
          </a:p>
          <a:p>
            <a:pPr marL="457200" indent="-457200">
              <a:buAutoNum type="alphaLcParenR"/>
            </a:pPr>
            <a:r>
              <a:rPr lang="en-US" sz="2000" b="1" kern="1200" dirty="0">
                <a:solidFill>
                  <a:schemeClr val="tx1"/>
                </a:solidFill>
                <a:latin typeface="Arial" panose="020B0604020202020204" pitchFamily="34" charset="0"/>
                <a:cs typeface="Arial" panose="020B0604020202020204" pitchFamily="34" charset="0"/>
              </a:rPr>
              <a:t>Ethics and Transparency</a:t>
            </a:r>
          </a:p>
          <a:p>
            <a:pPr marL="457200" indent="-457200">
              <a:buAutoNum type="alphaLcParenR"/>
            </a:pPr>
            <a:r>
              <a:rPr lang="en-US" sz="2000" b="1" kern="1200" dirty="0">
                <a:solidFill>
                  <a:schemeClr val="tx1"/>
                </a:solidFill>
                <a:effectLst/>
                <a:latin typeface="Arial" panose="020B0604020202020204" pitchFamily="34" charset="0"/>
                <a:cs typeface="Arial" panose="020B0604020202020204" pitchFamily="34" charset="0"/>
              </a:rPr>
              <a:t>Public Sector Use Cases </a:t>
            </a:r>
            <a:endParaRPr lang="en-US" sz="1600" i="1" dirty="0">
              <a:solidFill>
                <a:schemeClr val="tx1"/>
              </a:solidFill>
              <a:latin typeface="Calibri" panose="020F0502020204030204" pitchFamily="34" charset="0"/>
              <a:cs typeface="Calibri" panose="020F0502020204030204" pitchFamily="34" charset="0"/>
            </a:endParaRPr>
          </a:p>
          <a:p>
            <a:pPr algn="ctr"/>
            <a:endParaRPr lang="en-CA" dirty="0"/>
          </a:p>
          <a:p>
            <a:pPr algn="ctr"/>
            <a:r>
              <a:rPr lang="en-US" sz="1800" b="1" dirty="0">
                <a:solidFill>
                  <a:schemeClr val="tx1">
                    <a:lumMod val="75000"/>
                    <a:lumOff val="25000"/>
                  </a:schemeClr>
                </a:solidFill>
                <a:latin typeface="Carlito"/>
                <a:ea typeface="Carlito"/>
                <a:cs typeface="Carlito"/>
              </a:rPr>
              <a:t>Each of these areas can be elaborated with future workshops and/or activities.  </a:t>
            </a:r>
          </a:p>
          <a:p>
            <a:pPr algn="ctr"/>
            <a:endParaRPr lang="en-CA" dirty="0"/>
          </a:p>
        </p:txBody>
      </p:sp>
      <p:sp>
        <p:nvSpPr>
          <p:cNvPr id="10" name="Rectangle: Rounded Corners 9">
            <a:extLst>
              <a:ext uri="{FF2B5EF4-FFF2-40B4-BE49-F238E27FC236}">
                <a16:creationId xmlns:a16="http://schemas.microsoft.com/office/drawing/2014/main" id="{B6D214BA-F603-4CC9-B7C9-980318FC85CE}"/>
              </a:ext>
            </a:extLst>
          </p:cNvPr>
          <p:cNvSpPr/>
          <p:nvPr/>
        </p:nvSpPr>
        <p:spPr bwMode="auto">
          <a:xfrm>
            <a:off x="8452975" y="2879435"/>
            <a:ext cx="2664296" cy="26327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000" b="1" dirty="0">
              <a:solidFill>
                <a:schemeClr val="dk1"/>
              </a:solidFill>
              <a:latin typeface="Arial" panose="020B0604020202020204" pitchFamily="34" charset="0"/>
              <a:cs typeface="Arial" panose="020B0604020202020204" pitchFamily="34" charset="0"/>
            </a:endParaRPr>
          </a:p>
          <a:p>
            <a:pPr algn="ctr"/>
            <a:r>
              <a:rPr lang="en-US" sz="2000" b="1" kern="1200" dirty="0">
                <a:solidFill>
                  <a:schemeClr val="tx1"/>
                </a:solidFill>
                <a:effectLst/>
                <a:latin typeface="Arial" panose="020B0604020202020204" pitchFamily="34" charset="0"/>
                <a:cs typeface="Arial" panose="020B0604020202020204" pitchFamily="34" charset="0"/>
              </a:rPr>
              <a:t>Any other areas related to AI to explore further? </a:t>
            </a:r>
            <a:endParaRPr lang="en-US" sz="1600" i="1" dirty="0">
              <a:solidFill>
                <a:schemeClr val="tx1"/>
              </a:solidFill>
              <a:latin typeface="Calibri" panose="020F0502020204030204" pitchFamily="34" charset="0"/>
              <a:cs typeface="Calibri" panose="020F0502020204030204" pitchFamily="34" charset="0"/>
            </a:endParaRPr>
          </a:p>
          <a:p>
            <a:pPr algn="ctr"/>
            <a:endParaRPr lang="en-CA" dirty="0"/>
          </a:p>
        </p:txBody>
      </p:sp>
      <p:pic>
        <p:nvPicPr>
          <p:cNvPr id="12" name="Picture 11" descr="Logo&#10;&#10;Description automatically generated">
            <a:extLst>
              <a:ext uri="{FF2B5EF4-FFF2-40B4-BE49-F238E27FC236}">
                <a16:creationId xmlns:a16="http://schemas.microsoft.com/office/drawing/2014/main" id="{958EFEA9-E30D-441E-9AE1-B8ED120FF683}"/>
              </a:ext>
            </a:extLst>
          </p:cNvPr>
          <p:cNvPicPr>
            <a:picLocks noChangeAspect="1"/>
          </p:cNvPicPr>
          <p:nvPr/>
        </p:nvPicPr>
        <p:blipFill>
          <a:blip r:embed="rId2"/>
          <a:stretch>
            <a:fillRect/>
          </a:stretch>
        </p:blipFill>
        <p:spPr>
          <a:xfrm>
            <a:off x="1328870" y="1734828"/>
            <a:ext cx="2006400" cy="1584000"/>
          </a:xfrm>
          <a:prstGeom prst="rect">
            <a:avLst/>
          </a:prstGeom>
        </p:spPr>
      </p:pic>
      <p:pic>
        <p:nvPicPr>
          <p:cNvPr id="16" name="Picture 15" descr="Icon&#10;&#10;Description automatically generated">
            <a:extLst>
              <a:ext uri="{FF2B5EF4-FFF2-40B4-BE49-F238E27FC236}">
                <a16:creationId xmlns:a16="http://schemas.microsoft.com/office/drawing/2014/main" id="{55F51461-3415-4265-AB26-7C77DF32D230}"/>
              </a:ext>
            </a:extLst>
          </p:cNvPr>
          <p:cNvPicPr>
            <a:picLocks noChangeAspect="1"/>
          </p:cNvPicPr>
          <p:nvPr/>
        </p:nvPicPr>
        <p:blipFill>
          <a:blip r:embed="rId3"/>
          <a:stretch>
            <a:fillRect/>
          </a:stretch>
        </p:blipFill>
        <p:spPr>
          <a:xfrm>
            <a:off x="9059451" y="1476281"/>
            <a:ext cx="1803679" cy="1705216"/>
          </a:xfrm>
          <a:prstGeom prst="rect">
            <a:avLst/>
          </a:prstGeom>
        </p:spPr>
      </p:pic>
      <p:sp>
        <p:nvSpPr>
          <p:cNvPr id="17" name="Rectangle 16">
            <a:extLst>
              <a:ext uri="{FF2B5EF4-FFF2-40B4-BE49-F238E27FC236}">
                <a16:creationId xmlns:a16="http://schemas.microsoft.com/office/drawing/2014/main" id="{9AE26D84-1D55-42F4-A55B-50E60C8597D5}"/>
              </a:ext>
            </a:extLst>
          </p:cNvPr>
          <p:cNvSpPr/>
          <p:nvPr/>
        </p:nvSpPr>
        <p:spPr bwMode="auto">
          <a:xfrm>
            <a:off x="1631504" y="6159779"/>
            <a:ext cx="9032678" cy="538741"/>
          </a:xfrm>
          <a:prstGeom prst="rect">
            <a:avLst/>
          </a:prstGeom>
          <a:solidFill>
            <a:srgbClr val="002060"/>
          </a:solidFill>
        </p:spPr>
        <p:txBody>
          <a:bodyPr vertOverflow="overflow" horzOverflow="clip" vert="horz" wrap="square" lIns="91440" tIns="45720" rIns="91440" bIns="45720" numCol="1" spcCol="0" rtlCol="0" fromWordArt="0" anchor="t" anchorCtr="0" forceAA="0" compatLnSpc="0">
            <a:noAutofit/>
          </a:bodyPr>
          <a:lstStyle/>
          <a:p>
            <a:pPr>
              <a:defRPr/>
            </a:pPr>
            <a:r>
              <a:rPr lang="en-CA" sz="2200" b="1" dirty="0">
                <a:solidFill>
                  <a:schemeClr val="bg1"/>
                </a:solidFill>
              </a:rPr>
              <a:t>Please rank areas of focus in priority order using link in the chat.  </a:t>
            </a:r>
            <a:endParaRPr sz="2200" b="1" dirty="0">
              <a:solidFill>
                <a:schemeClr val="bg1"/>
              </a:solidFill>
            </a:endParaRPr>
          </a:p>
        </p:txBody>
      </p:sp>
      <p:pic>
        <p:nvPicPr>
          <p:cNvPr id="21" name="Picture 20" descr="Shape, rectangle&#10;&#10;Description automatically generated">
            <a:extLst>
              <a:ext uri="{FF2B5EF4-FFF2-40B4-BE49-F238E27FC236}">
                <a16:creationId xmlns:a16="http://schemas.microsoft.com/office/drawing/2014/main" id="{80583D5B-FFAB-4DB0-B13D-1AE0BE6B40F3}"/>
              </a:ext>
            </a:extLst>
          </p:cNvPr>
          <p:cNvPicPr>
            <a:picLocks noChangeAspect="1"/>
          </p:cNvPicPr>
          <p:nvPr/>
        </p:nvPicPr>
        <p:blipFill>
          <a:blip r:embed="rId4"/>
          <a:stretch>
            <a:fillRect/>
          </a:stretch>
        </p:blipFill>
        <p:spPr>
          <a:xfrm>
            <a:off x="4471819" y="1082487"/>
            <a:ext cx="3022445" cy="1205052"/>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bwMode="auto">
        <a:xfrm>
          <a:off x="0" y="0"/>
          <a:ext cx="0" cy="0"/>
          <a:chOff x="0" y="0"/>
          <a:chExt cx="0" cy="0"/>
        </a:xfrm>
      </p:grpSpPr>
      <p:pic>
        <p:nvPicPr>
          <p:cNvPr id="5" name="Picture 9" descr="Text&#10;&#10;Description automatically generated"/>
          <p:cNvPicPr>
            <a:picLocks noChangeAspect="1"/>
          </p:cNvPicPr>
          <p:nvPr/>
        </p:nvPicPr>
        <p:blipFill>
          <a:blip r:embed="rId3"/>
          <a:stretch/>
        </p:blipFill>
        <p:spPr bwMode="auto">
          <a:xfrm>
            <a:off x="5913272" y="5589240"/>
            <a:ext cx="2896999" cy="944530"/>
          </a:xfrm>
          <a:prstGeom prst="rect">
            <a:avLst/>
          </a:prstGeom>
        </p:spPr>
      </p:pic>
      <p:sp>
        <p:nvSpPr>
          <p:cNvPr id="7" name="TextBox 7"/>
          <p:cNvSpPr>
            <a:spLocks/>
          </p:cNvSpPr>
          <p:nvPr/>
        </p:nvSpPr>
        <p:spPr bwMode="auto">
          <a:xfrm>
            <a:off x="1815921" y="-244699"/>
            <a:ext cx="184731" cy="369332"/>
          </a:xfrm>
          <a:prstGeom prst="rect">
            <a:avLst/>
          </a:prstGeom>
          <a:noFill/>
        </p:spPr>
        <p:txBody>
          <a:bodyPr wrap="none" rtlCol="0">
            <a:spAutoFit/>
          </a:bodyPr>
          <a:lstStyle/>
          <a:p>
            <a:pPr>
              <a:defRPr/>
            </a:pPr>
            <a:endParaRPr lang="en-US"/>
          </a:p>
        </p:txBody>
      </p:sp>
      <p:pic>
        <p:nvPicPr>
          <p:cNvPr id="8" name="Picture 6"/>
          <p:cNvPicPr>
            <a:picLocks noChangeAspect="1"/>
          </p:cNvPicPr>
          <p:nvPr/>
        </p:nvPicPr>
        <p:blipFill>
          <a:blip r:embed="rId4"/>
          <a:stretch/>
        </p:blipFill>
        <p:spPr bwMode="auto">
          <a:xfrm>
            <a:off x="9048328" y="5589240"/>
            <a:ext cx="2989247" cy="1053057"/>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06209B79-AB85-4BFC-B473-6B20605D5977}"/>
              </a:ext>
            </a:extLst>
          </p:cNvPr>
          <p:cNvPicPr>
            <a:picLocks noChangeAspect="1"/>
          </p:cNvPicPr>
          <p:nvPr/>
        </p:nvPicPr>
        <p:blipFill rotWithShape="1">
          <a:blip r:embed="rId5">
            <a:extLst>
              <a:ext uri="{28A0092B-C50C-407E-A947-70E740481C1C}">
                <a14:useLocalDpi xmlns:a14="http://schemas.microsoft.com/office/drawing/2010/main" val="0"/>
              </a:ext>
            </a:extLst>
          </a:blip>
          <a:srcRect t="21739" r="-2" b="11135"/>
          <a:stretch/>
        </p:blipFill>
        <p:spPr>
          <a:xfrm>
            <a:off x="4223792" y="836712"/>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p:nvSpPr>
          <p:cNvPr id="10" name="Content Placeholder 2">
            <a:extLst>
              <a:ext uri="{FF2B5EF4-FFF2-40B4-BE49-F238E27FC236}">
                <a16:creationId xmlns:a16="http://schemas.microsoft.com/office/drawing/2014/main" id="{7556440B-AA98-4FE6-A184-BEE48A6DD67A}"/>
              </a:ext>
            </a:extLst>
          </p:cNvPr>
          <p:cNvSpPr txBox="1">
            <a:spLocks/>
          </p:cNvSpPr>
          <p:nvPr/>
        </p:nvSpPr>
        <p:spPr>
          <a:xfrm>
            <a:off x="659233" y="963365"/>
            <a:ext cx="4068615" cy="3238339"/>
          </a:xfrm>
          <a:prstGeom prst="rect">
            <a:avLst/>
          </a:prstGeom>
        </p:spPr>
        <p:txBody>
          <a:bodyPr vert="horz" lIns="91440" tIns="45720" rIns="91440" bIns="45720" rtlCol="0" anchor="b">
            <a:normAutofit fontScale="250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spcBef>
                <a:spcPct val="0"/>
              </a:spcBef>
              <a:spcAft>
                <a:spcPts val="800"/>
              </a:spcAft>
              <a:buNone/>
            </a:pPr>
            <a:endParaRPr lang="en-US" sz="8600" b="1" kern="1200" dirty="0">
              <a:solidFill>
                <a:schemeClr val="tx1"/>
              </a:solidFill>
              <a:ea typeface="+mj-ea"/>
              <a:cs typeface="+mj-cs"/>
            </a:endParaRPr>
          </a:p>
          <a:p>
            <a:pPr marL="0" indent="0">
              <a:spcBef>
                <a:spcPct val="0"/>
              </a:spcBef>
              <a:spcAft>
                <a:spcPts val="800"/>
              </a:spcAft>
              <a:buNone/>
            </a:pPr>
            <a:endParaRPr lang="en-US" sz="8600" b="1" dirty="0">
              <a:solidFill>
                <a:schemeClr val="tx1"/>
              </a:solidFill>
              <a:ea typeface="+mj-ea"/>
              <a:cs typeface="+mj-cs"/>
            </a:endParaRPr>
          </a:p>
          <a:p>
            <a:pPr marL="0" indent="0">
              <a:spcBef>
                <a:spcPct val="0"/>
              </a:spcBef>
              <a:spcAft>
                <a:spcPts val="800"/>
              </a:spcAft>
              <a:buNone/>
            </a:pPr>
            <a:endParaRPr lang="en-US" sz="8600" b="1" kern="1200" dirty="0">
              <a:solidFill>
                <a:schemeClr val="tx1"/>
              </a:solidFill>
              <a:ea typeface="+mj-ea"/>
              <a:cs typeface="+mj-cs"/>
            </a:endParaRPr>
          </a:p>
          <a:p>
            <a:pPr marL="0" indent="0">
              <a:spcBef>
                <a:spcPct val="0"/>
              </a:spcBef>
              <a:spcAft>
                <a:spcPts val="800"/>
              </a:spcAft>
              <a:buNone/>
            </a:pPr>
            <a:endParaRPr lang="en-US" sz="8600" b="1" dirty="0">
              <a:solidFill>
                <a:schemeClr val="tx1"/>
              </a:solidFill>
              <a:ea typeface="+mj-ea"/>
              <a:cs typeface="+mj-cs"/>
            </a:endParaRPr>
          </a:p>
          <a:p>
            <a:pPr marL="0" indent="0">
              <a:spcBef>
                <a:spcPct val="0"/>
              </a:spcBef>
              <a:spcAft>
                <a:spcPts val="800"/>
              </a:spcAft>
              <a:buNone/>
            </a:pPr>
            <a:r>
              <a:rPr lang="en-US" sz="8600" b="1" kern="1200" dirty="0">
                <a:solidFill>
                  <a:schemeClr val="tx1"/>
                </a:solidFill>
                <a:ea typeface="+mj-ea"/>
                <a:cs typeface="+mj-cs"/>
              </a:rPr>
              <a:t>For further information or questions, please contact the ICCS Secre</a:t>
            </a:r>
            <a:r>
              <a:rPr lang="en-US" sz="8600" b="1" dirty="0">
                <a:solidFill>
                  <a:schemeClr val="tx1"/>
                </a:solidFill>
                <a:ea typeface="+mj-ea"/>
                <a:cs typeface="+mj-cs"/>
              </a:rPr>
              <a:t>tariat.</a:t>
            </a:r>
          </a:p>
          <a:p>
            <a:pPr marL="0" indent="0">
              <a:spcBef>
                <a:spcPct val="0"/>
              </a:spcBef>
              <a:spcAft>
                <a:spcPts val="800"/>
              </a:spcAft>
              <a:buNone/>
            </a:pPr>
            <a:endParaRPr lang="en-US" sz="8600" b="1" dirty="0">
              <a:solidFill>
                <a:schemeClr val="tx1"/>
              </a:solidFill>
              <a:ea typeface="+mj-ea"/>
              <a:cs typeface="+mj-cs"/>
            </a:endParaRPr>
          </a:p>
          <a:p>
            <a:pPr marL="0" indent="0">
              <a:spcBef>
                <a:spcPct val="0"/>
              </a:spcBef>
              <a:spcAft>
                <a:spcPts val="800"/>
              </a:spcAft>
              <a:buNone/>
            </a:pPr>
            <a:r>
              <a:rPr lang="en-US" sz="8600" b="1" dirty="0">
                <a:solidFill>
                  <a:schemeClr val="tx1"/>
                </a:solidFill>
                <a:ea typeface="+mj-ea"/>
                <a:cs typeface="+mj-cs"/>
              </a:rPr>
              <a:t>Michal Dziong</a:t>
            </a:r>
          </a:p>
          <a:p>
            <a:pPr marL="0" indent="0">
              <a:spcBef>
                <a:spcPct val="0"/>
              </a:spcBef>
              <a:spcAft>
                <a:spcPts val="800"/>
              </a:spcAft>
              <a:buNone/>
            </a:pPr>
            <a:r>
              <a:rPr lang="en-US" sz="8600" b="1" dirty="0">
                <a:solidFill>
                  <a:schemeClr val="tx1"/>
                </a:solidFill>
                <a:ea typeface="+mj-ea"/>
                <a:cs typeface="+mj-cs"/>
                <a:hlinkClick r:id="rId6"/>
              </a:rPr>
              <a:t>michal.dziong@iccs-isac.org</a:t>
            </a:r>
            <a:r>
              <a:rPr lang="en-US" sz="8600" b="1" dirty="0">
                <a:solidFill>
                  <a:schemeClr val="tx1"/>
                </a:solidFill>
                <a:ea typeface="+mj-ea"/>
                <a:cs typeface="+mj-cs"/>
              </a:rPr>
              <a:t> </a:t>
            </a:r>
          </a:p>
          <a:p>
            <a:pPr marL="0" indent="0">
              <a:spcBef>
                <a:spcPct val="0"/>
              </a:spcBef>
              <a:spcAft>
                <a:spcPts val="800"/>
              </a:spcAft>
              <a:buNone/>
            </a:pPr>
            <a:endParaRPr lang="en-US" sz="8600" b="1" dirty="0">
              <a:solidFill>
                <a:schemeClr val="tx1"/>
              </a:solidFill>
              <a:ea typeface="+mj-ea"/>
              <a:cs typeface="+mj-cs"/>
            </a:endParaRPr>
          </a:p>
          <a:p>
            <a:pPr marL="0" indent="0">
              <a:spcBef>
                <a:spcPct val="0"/>
              </a:spcBef>
              <a:spcAft>
                <a:spcPts val="800"/>
              </a:spcAft>
              <a:buNone/>
            </a:pPr>
            <a:r>
              <a:rPr lang="en-US" sz="8600" b="1" dirty="0">
                <a:solidFill>
                  <a:schemeClr val="tx1"/>
                </a:solidFill>
                <a:ea typeface="+mj-ea"/>
                <a:cs typeface="+mj-cs"/>
              </a:rPr>
              <a:t>Maria Luisa </a:t>
            </a:r>
            <a:r>
              <a:rPr lang="en-US" sz="8600" b="1">
                <a:solidFill>
                  <a:schemeClr val="tx1"/>
                </a:solidFill>
                <a:ea typeface="+mj-ea"/>
                <a:cs typeface="+mj-cs"/>
              </a:rPr>
              <a:t>Willan </a:t>
            </a:r>
            <a:r>
              <a:rPr lang="en-US" sz="8600" b="1">
                <a:solidFill>
                  <a:schemeClr val="tx1"/>
                </a:solidFill>
                <a:ea typeface="+mj-ea"/>
                <a:cs typeface="+mj-cs"/>
                <a:hlinkClick r:id="rId7"/>
              </a:rPr>
              <a:t>maria</a:t>
            </a:r>
            <a:r>
              <a:rPr lang="en-US" sz="8600" b="1" dirty="0">
                <a:solidFill>
                  <a:schemeClr val="tx1"/>
                </a:solidFill>
                <a:ea typeface="+mj-ea"/>
                <a:cs typeface="+mj-cs"/>
                <a:hlinkClick r:id="rId7"/>
              </a:rPr>
              <a:t>.willan@iccs-isac</a:t>
            </a:r>
            <a:r>
              <a:rPr lang="en-US" sz="8600" b="1">
                <a:solidFill>
                  <a:schemeClr val="tx1"/>
                </a:solidFill>
                <a:ea typeface="+mj-ea"/>
                <a:cs typeface="+mj-cs"/>
                <a:hlinkClick r:id="rId7"/>
              </a:rPr>
              <a:t>.org</a:t>
            </a:r>
            <a:r>
              <a:rPr lang="en-US" sz="8600" b="1">
                <a:solidFill>
                  <a:schemeClr val="tx1"/>
                </a:solidFill>
                <a:ea typeface="+mj-ea"/>
                <a:cs typeface="+mj-cs"/>
              </a:rPr>
              <a:t> </a:t>
            </a:r>
            <a:endParaRPr lang="en-US" sz="8600" b="1" kern="1200" dirty="0">
              <a:solidFill>
                <a:schemeClr val="tx1"/>
              </a:solidFill>
              <a:ea typeface="+mj-ea"/>
              <a:cs typeface="+mj-cs"/>
            </a:endParaRPr>
          </a:p>
          <a:p>
            <a:pPr marL="0" indent="0">
              <a:spcBef>
                <a:spcPct val="0"/>
              </a:spcBef>
              <a:spcAft>
                <a:spcPts val="800"/>
              </a:spcAft>
              <a:buNone/>
            </a:pPr>
            <a:r>
              <a:rPr lang="en-US" sz="4200" b="1" kern="1200" dirty="0">
                <a:solidFill>
                  <a:schemeClr val="tx1"/>
                </a:solidFill>
                <a:latin typeface="+mj-lt"/>
                <a:ea typeface="+mj-ea"/>
                <a:cs typeface="+mj-cs"/>
              </a:rPr>
              <a:t> </a:t>
            </a:r>
            <a:endParaRPr lang="en-US" sz="4200" kern="1200" dirty="0">
              <a:solidFill>
                <a:schemeClr val="tx1"/>
              </a:solidFill>
              <a:latin typeface="+mj-lt"/>
              <a:ea typeface="+mj-ea"/>
              <a:cs typeface="+mj-cs"/>
            </a:endParaRPr>
          </a:p>
          <a:p>
            <a:pPr marL="0" indent="0">
              <a:spcBef>
                <a:spcPct val="0"/>
              </a:spcBef>
              <a:spcAft>
                <a:spcPts val="800"/>
              </a:spcAft>
              <a:buNone/>
            </a:pPr>
            <a:endParaRPr lang="en-US" sz="5400" kern="1200" dirty="0">
              <a:solidFill>
                <a:schemeClr val="tx1"/>
              </a:solidFill>
              <a:latin typeface="+mj-lt"/>
              <a:ea typeface="+mj-ea"/>
              <a:cs typeface="+mj-cs"/>
            </a:endParaRPr>
          </a:p>
        </p:txBody>
      </p:sp>
    </p:spTree>
    <p:extLst>
      <p:ext uri="{BB962C8B-B14F-4D97-AF65-F5344CB8AC3E}">
        <p14:creationId xmlns:p14="http://schemas.microsoft.com/office/powerpoint/2010/main" val="1120399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3" y="282871"/>
            <a:ext cx="10998682" cy="777154"/>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5043935" y="2153073"/>
            <a:ext cx="6494063" cy="3858259"/>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sz="2200" b="1">
                <a:solidFill>
                  <a:schemeClr val="tx1">
                    <a:lumMod val="75000"/>
                    <a:lumOff val="25000"/>
                  </a:schemeClr>
                </a:solidFill>
                <a:latin typeface="Carlito"/>
                <a:ea typeface="Carlito"/>
                <a:cs typeface="Carlito"/>
              </a:rPr>
              <a:t>Do machines have the ability to store knowledge?</a:t>
            </a:r>
          </a:p>
          <a:p>
            <a:pPr algn="l">
              <a:defRPr/>
            </a:pPr>
            <a:endParaRPr sz="2200">
              <a:solidFill>
                <a:schemeClr val="tx1">
                  <a:lumMod val="75000"/>
                  <a:lumOff val="25000"/>
                </a:schemeClr>
              </a:solidFill>
              <a:latin typeface="Carlito"/>
              <a:ea typeface="Carlito"/>
              <a:cs typeface="Carlito"/>
            </a:endParaRPr>
          </a:p>
          <a:p>
            <a:pPr algn="l">
              <a:defRPr/>
            </a:pPr>
            <a:r>
              <a:rPr lang="en-US" sz="2200" b="1" i="0" u="none" strike="noStrike" cap="none" spc="0">
                <a:solidFill>
                  <a:schemeClr val="bg1">
                    <a:lumMod val="75000"/>
                  </a:schemeClr>
                </a:solidFill>
                <a:latin typeface="Carlito"/>
                <a:ea typeface="Carlito"/>
                <a:cs typeface="Carlito"/>
              </a:rPr>
              <a:t>Can machines perceive information from the world?</a:t>
            </a:r>
            <a:endParaRPr sz="2200" b="1" i="0" u="none" strike="noStrike" cap="none" spc="0">
              <a:solidFill>
                <a:schemeClr val="bg1">
                  <a:lumMod val="75000"/>
                </a:schemeClr>
              </a:solidFill>
              <a:latin typeface="Carlito"/>
              <a:ea typeface="Carlito"/>
              <a:cs typeface="Carlito"/>
            </a:endParaRPr>
          </a:p>
          <a:p>
            <a:pPr algn="l">
              <a:defRPr/>
            </a:pPr>
            <a:endParaRPr sz="2200" b="1" i="0" u="none" strike="noStrike" cap="none" spc="0">
              <a:solidFill>
                <a:schemeClr val="bg1">
                  <a:lumMod val="75000"/>
                </a:schemeClr>
              </a:solidFill>
              <a:latin typeface="Carlito"/>
              <a:ea typeface="Carlito"/>
              <a:cs typeface="Carlito"/>
            </a:endParaRPr>
          </a:p>
          <a:p>
            <a:pPr algn="l">
              <a:defRPr/>
            </a:pPr>
            <a:r>
              <a:rPr lang="en-US" sz="2200" b="1" i="0" u="none" strike="noStrike" cap="none" spc="0">
                <a:solidFill>
                  <a:schemeClr val="bg1">
                    <a:lumMod val="75000"/>
                  </a:schemeClr>
                </a:solidFill>
                <a:latin typeface="Carlito"/>
                <a:ea typeface="Carlito"/>
                <a:cs typeface="Carlito"/>
              </a:rPr>
              <a:t>Can we have two-way communication?</a:t>
            </a:r>
            <a:endParaRPr sz="2200" b="1" i="0" u="none" strike="noStrike" cap="none" spc="0">
              <a:solidFill>
                <a:schemeClr val="bg1">
                  <a:lumMod val="75000"/>
                </a:schemeClr>
              </a:solidFill>
              <a:latin typeface="Carlito"/>
              <a:ea typeface="Carlito"/>
              <a:cs typeface="Carlito"/>
            </a:endParaRPr>
          </a:p>
          <a:p>
            <a:pPr algn="l">
              <a:defRPr/>
            </a:pPr>
            <a:endParaRPr sz="2200" b="1" i="0" u="none" strike="noStrike" cap="none" spc="0">
              <a:solidFill>
                <a:schemeClr val="bg1">
                  <a:lumMod val="75000"/>
                </a:schemeClr>
              </a:solidFill>
              <a:latin typeface="Carlito"/>
              <a:ea typeface="Carlito"/>
              <a:cs typeface="Carlito"/>
            </a:endParaRPr>
          </a:p>
          <a:p>
            <a:pPr algn="l">
              <a:defRPr/>
            </a:pPr>
            <a:r>
              <a:rPr sz="2200" b="1" i="0" u="none" strike="noStrike" cap="none" spc="0">
                <a:solidFill>
                  <a:schemeClr val="bg1">
                    <a:lumMod val="75000"/>
                  </a:schemeClr>
                </a:solidFill>
                <a:latin typeface="Carlito"/>
                <a:ea typeface="Carlito"/>
                <a:cs typeface="Carlito"/>
              </a:rPr>
              <a:t>Can machines solve human problems?</a:t>
            </a:r>
          </a:p>
          <a:p>
            <a:pPr algn="l">
              <a:defRPr/>
            </a:pPr>
            <a:endParaRPr sz="2200" b="1" i="0" u="none" strike="noStrike" cap="none" spc="0">
              <a:solidFill>
                <a:schemeClr val="bg1">
                  <a:lumMod val="75000"/>
                </a:schemeClr>
              </a:solidFill>
              <a:latin typeface="Carlito"/>
              <a:ea typeface="Carlito"/>
              <a:cs typeface="Carlito"/>
            </a:endParaRPr>
          </a:p>
          <a:p>
            <a:pPr algn="l">
              <a:defRPr/>
            </a:pPr>
            <a:r>
              <a:rPr lang="en-US" sz="2200" b="1" i="0" u="none" strike="noStrike" cap="none" spc="0">
                <a:solidFill>
                  <a:schemeClr val="bg1">
                    <a:lumMod val="75000"/>
                  </a:schemeClr>
                </a:solidFill>
                <a:latin typeface="Carlito"/>
                <a:ea typeface="Carlito"/>
                <a:cs typeface="Carlito"/>
              </a:rPr>
              <a:t>Can machines learn? </a:t>
            </a:r>
            <a:endParaRPr sz="2200" b="1">
              <a:solidFill>
                <a:schemeClr val="bg1">
                  <a:lumMod val="75000"/>
                </a:schemeClr>
              </a:solidFill>
              <a:latin typeface="Carlito"/>
              <a:ea typeface="Carlito"/>
              <a:cs typeface="Carlito"/>
            </a:endParaRPr>
          </a:p>
          <a:p>
            <a:pPr algn="l">
              <a:defRPr/>
            </a:pPr>
            <a:endParaRPr sz="2200" b="1">
              <a:solidFill>
                <a:schemeClr val="tx1">
                  <a:lumMod val="75000"/>
                  <a:lumOff val="25000"/>
                </a:schemeClr>
              </a:solidFill>
              <a:latin typeface="Carlito"/>
              <a:ea typeface="Carlito"/>
              <a:cs typeface="Carlito"/>
            </a:endParaRPr>
          </a:p>
        </p:txBody>
      </p:sp>
      <p:sp>
        <p:nvSpPr>
          <p:cNvPr id="6" name="Rectangle 5"/>
          <p:cNvSpPr/>
          <p:nvPr/>
        </p:nvSpPr>
        <p:spPr bwMode="auto">
          <a:xfrm>
            <a:off x="493102" y="2153072"/>
            <a:ext cx="6494062" cy="3858259"/>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lang="en-US" sz="2200" b="1" i="0" u="none" strike="noStrike" cap="none" spc="0">
                <a:solidFill>
                  <a:schemeClr val="tx1">
                    <a:lumMod val="75000"/>
                    <a:lumOff val="25000"/>
                  </a:schemeClr>
                </a:solidFill>
                <a:latin typeface="Carlito"/>
                <a:ea typeface="Carlito"/>
                <a:cs typeface="Carlito"/>
              </a:rPr>
              <a:t>Databasing</a:t>
            </a:r>
          </a:p>
          <a:p>
            <a:pPr algn="l">
              <a:defRPr/>
            </a:pPr>
            <a:endParaRPr lang="en-US" sz="2200" b="1" i="0" u="none" strike="noStrike" cap="none" spc="0">
              <a:solidFill>
                <a:schemeClr val="tx1">
                  <a:lumMod val="75000"/>
                  <a:lumOff val="25000"/>
                </a:schemeClr>
              </a:solidFill>
              <a:latin typeface="Carlito"/>
              <a:ea typeface="Carlito"/>
              <a:cs typeface="Carlito"/>
            </a:endParaRPr>
          </a:p>
          <a:p>
            <a:pPr algn="l">
              <a:defRPr/>
            </a:pPr>
            <a:r>
              <a:rPr lang="en-US" sz="2200" b="1" i="0" u="none" strike="noStrike" cap="none" spc="0">
                <a:solidFill>
                  <a:schemeClr val="bg1">
                    <a:lumMod val="75000"/>
                  </a:schemeClr>
                </a:solidFill>
                <a:latin typeface="Carlito"/>
                <a:ea typeface="Carlito"/>
                <a:cs typeface="Carlito"/>
              </a:rPr>
              <a:t>UI and autonomous perception</a:t>
            </a:r>
            <a:endParaRPr sz="2200" b="1" i="0" u="none" strike="noStrike" cap="none" spc="0">
              <a:solidFill>
                <a:schemeClr val="bg1">
                  <a:lumMod val="75000"/>
                </a:schemeClr>
              </a:solidFill>
              <a:latin typeface="Carlito"/>
              <a:ea typeface="Carlito"/>
              <a:cs typeface="Carlito"/>
            </a:endParaRPr>
          </a:p>
          <a:p>
            <a:pPr algn="l">
              <a:defRPr/>
            </a:pPr>
            <a:endParaRPr sz="2200" b="1" i="0" u="none" strike="noStrike" cap="none" spc="0">
              <a:solidFill>
                <a:schemeClr val="bg1">
                  <a:lumMod val="75000"/>
                </a:schemeClr>
              </a:solidFill>
              <a:latin typeface="Carlito"/>
              <a:ea typeface="Carlito"/>
              <a:cs typeface="Carlito"/>
            </a:endParaRPr>
          </a:p>
          <a:p>
            <a:pPr algn="l">
              <a:defRPr/>
            </a:pPr>
            <a:r>
              <a:rPr lang="en-US" sz="2200" b="1" i="0" u="none" strike="noStrike" cap="none" spc="0">
                <a:solidFill>
                  <a:schemeClr val="bg1">
                    <a:lumMod val="75000"/>
                  </a:schemeClr>
                </a:solidFill>
                <a:latin typeface="Carlito"/>
                <a:ea typeface="Carlito"/>
                <a:cs typeface="Carlito"/>
              </a:rPr>
              <a:t>APIs</a:t>
            </a:r>
            <a:endParaRPr sz="2200" b="1" i="0" u="none" strike="noStrike" cap="none" spc="0">
              <a:solidFill>
                <a:schemeClr val="bg1">
                  <a:lumMod val="75000"/>
                </a:schemeClr>
              </a:solidFill>
              <a:latin typeface="Carlito"/>
              <a:ea typeface="Carlito"/>
              <a:cs typeface="Carlito"/>
            </a:endParaRPr>
          </a:p>
          <a:p>
            <a:pPr algn="l">
              <a:defRPr/>
            </a:pPr>
            <a:endParaRPr sz="2200" b="1" i="0" u="none" strike="noStrike" cap="none" spc="0">
              <a:solidFill>
                <a:schemeClr val="bg1">
                  <a:lumMod val="75000"/>
                </a:schemeClr>
              </a:solidFill>
              <a:latin typeface="Carlito"/>
              <a:ea typeface="Carlito"/>
              <a:cs typeface="Carlito"/>
            </a:endParaRPr>
          </a:p>
          <a:p>
            <a:pPr algn="l">
              <a:defRPr/>
            </a:pPr>
            <a:r>
              <a:rPr lang="en-US" sz="2200" b="1" i="0" u="none" strike="noStrike" cap="none" spc="0">
                <a:solidFill>
                  <a:schemeClr val="bg1">
                    <a:lumMod val="75000"/>
                  </a:schemeClr>
                </a:solidFill>
                <a:latin typeface="Carlito"/>
                <a:ea typeface="Carlito"/>
                <a:cs typeface="Carlito"/>
              </a:rPr>
              <a:t>Calculations and inference</a:t>
            </a:r>
            <a:endParaRPr sz="2200" b="1" i="0" u="none" strike="noStrike" cap="none" spc="0">
              <a:solidFill>
                <a:schemeClr val="bg1">
                  <a:lumMod val="75000"/>
                </a:schemeClr>
              </a:solidFill>
              <a:latin typeface="Carlito"/>
              <a:ea typeface="Carlito"/>
              <a:cs typeface="Carlito"/>
            </a:endParaRPr>
          </a:p>
          <a:p>
            <a:pPr algn="l">
              <a:defRPr/>
            </a:pPr>
            <a:endParaRPr sz="2200" b="1">
              <a:solidFill>
                <a:schemeClr val="bg1">
                  <a:lumMod val="75000"/>
                </a:schemeClr>
              </a:solidFill>
              <a:latin typeface="Carlito"/>
              <a:ea typeface="Carlito"/>
              <a:cs typeface="Carlito"/>
            </a:endParaRPr>
          </a:p>
          <a:p>
            <a:pPr algn="l">
              <a:defRPr/>
            </a:pPr>
            <a:r>
              <a:rPr lang="en-US" sz="2200" b="1">
                <a:solidFill>
                  <a:schemeClr val="bg1">
                    <a:lumMod val="75000"/>
                  </a:schemeClr>
                </a:solidFill>
                <a:latin typeface="Carlito"/>
                <a:ea typeface="Carlito"/>
                <a:cs typeface="Carlito"/>
              </a:rPr>
              <a:t>Machine learning</a:t>
            </a:r>
            <a:endParaRPr sz="2200" b="1">
              <a:solidFill>
                <a:schemeClr val="bg1">
                  <a:lumMod val="75000"/>
                </a:schemeClr>
              </a:solidFill>
              <a:latin typeface="Carlito"/>
              <a:ea typeface="Carlito"/>
              <a:cs typeface="Carlito"/>
            </a:endParaRPr>
          </a:p>
          <a:p>
            <a:pPr algn="l">
              <a:defRPr/>
            </a:pPr>
            <a:endParaRPr sz="2200" b="1">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a:p>
            <a:pPr algn="l">
              <a:defRPr/>
            </a:pPr>
            <a:endParaRPr sz="2200">
              <a:solidFill>
                <a:schemeClr val="bg1">
                  <a:lumMod val="75000"/>
                </a:schemeClr>
              </a:solidFill>
              <a:latin typeface="Carlito"/>
              <a:ea typeface="Carlito"/>
              <a:cs typeface="Carli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Storing knowledge (Databasing)</a:t>
            </a:r>
          </a:p>
        </p:txBody>
      </p:sp>
      <p:sp>
        <p:nvSpPr>
          <p:cNvPr id="6" name="Rectangle 5"/>
          <p:cNvSpPr/>
          <p:nvPr/>
        </p:nvSpPr>
        <p:spPr bwMode="auto">
          <a:xfrm>
            <a:off x="577192" y="2153072"/>
            <a:ext cx="10660585" cy="3858258"/>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lang="en-US" sz="2200" b="0" i="0" u="sng" strike="noStrike" cap="none" spc="0">
                <a:solidFill>
                  <a:schemeClr val="tx1">
                    <a:lumMod val="75000"/>
                    <a:lumOff val="25000"/>
                  </a:schemeClr>
                </a:solidFill>
                <a:latin typeface="Carlito"/>
                <a:ea typeface="Carlito"/>
                <a:cs typeface="Carlito"/>
              </a:rPr>
              <a:t>Knowledge (noun):</a:t>
            </a:r>
            <a:r>
              <a:rPr lang="en-US" sz="2200" b="0" i="0" u="none" strike="noStrike" cap="none" spc="0">
                <a:solidFill>
                  <a:schemeClr val="tx1">
                    <a:lumMod val="75000"/>
                    <a:lumOff val="25000"/>
                  </a:schemeClr>
                </a:solidFill>
                <a:latin typeface="Carlito"/>
                <a:ea typeface="Carlito"/>
                <a:cs typeface="Carlito"/>
              </a:rPr>
              <a:t> the sum of what is known</a:t>
            </a:r>
            <a:r>
              <a:rPr lang="en-US" sz="2200" b="1" i="0" u="none" strike="noStrike" cap="none" spc="0">
                <a:solidFill>
                  <a:schemeClr val="tx1">
                    <a:lumMod val="75000"/>
                    <a:lumOff val="25000"/>
                  </a:schemeClr>
                </a:solidFill>
                <a:latin typeface="Carlito"/>
                <a:ea typeface="Carlito"/>
                <a:cs typeface="Carlito"/>
              </a:rPr>
              <a:t>: </a:t>
            </a:r>
            <a:r>
              <a:rPr lang="en-US" sz="2200" b="0" i="0" u="none" strike="noStrike" cap="none" spc="0">
                <a:solidFill>
                  <a:schemeClr val="tx1">
                    <a:lumMod val="75000"/>
                    <a:lumOff val="25000"/>
                  </a:schemeClr>
                </a:solidFill>
                <a:latin typeface="Carlito"/>
                <a:ea typeface="Carlito"/>
                <a:cs typeface="Carlito"/>
              </a:rPr>
              <a:t>the body of truth, information, and principles acquired by humankind.</a:t>
            </a:r>
          </a:p>
          <a:p>
            <a:pPr algn="l">
              <a:defRPr/>
            </a:pPr>
            <a:endParaRPr sz="2200">
              <a:solidFill>
                <a:schemeClr val="tx1">
                  <a:lumMod val="75000"/>
                  <a:lumOff val="25000"/>
                </a:schemeClr>
              </a:solidFill>
              <a:latin typeface="Carlito"/>
              <a:ea typeface="Carlito"/>
              <a:cs typeface="Carlito"/>
            </a:endParaRPr>
          </a:p>
          <a:p>
            <a:pPr algn="l">
              <a:defRPr/>
            </a:pPr>
            <a:r>
              <a:rPr lang="en-US" sz="2200" b="0" i="0" u="sng" strike="noStrike" cap="none" spc="0">
                <a:solidFill>
                  <a:schemeClr val="tx1">
                    <a:lumMod val="75000"/>
                    <a:lumOff val="25000"/>
                  </a:schemeClr>
                </a:solidFill>
                <a:latin typeface="Carlito"/>
                <a:ea typeface="Carlito"/>
                <a:cs typeface="Carlito"/>
              </a:rPr>
              <a:t>Knowledge (noun):</a:t>
            </a:r>
            <a:r>
              <a:rPr lang="en-US" sz="2200" b="0" i="0" u="none" strike="noStrike" cap="none" spc="0">
                <a:solidFill>
                  <a:schemeClr val="tx1">
                    <a:lumMod val="75000"/>
                    <a:lumOff val="25000"/>
                  </a:schemeClr>
                </a:solidFill>
                <a:latin typeface="Carlito"/>
                <a:ea typeface="Carlito"/>
                <a:cs typeface="Carlito"/>
              </a:rPr>
              <a:t> the fact or condition of knowing something with familiarity gained through experience or association.</a:t>
            </a:r>
            <a:endParaRPr sz="2200" b="0" i="0" u="none" strike="noStrike" cap="none" spc="0">
              <a:solidFill>
                <a:schemeClr val="tx1">
                  <a:lumMod val="75000"/>
                  <a:lumOff val="25000"/>
                </a:schemeClr>
              </a:solidFill>
              <a:latin typeface="Carlito"/>
              <a:ea typeface="Carlito"/>
              <a:cs typeface="Carlito"/>
            </a:endParaRPr>
          </a:p>
          <a:p>
            <a:pPr algn="l">
              <a:defRPr/>
            </a:pPr>
            <a:r>
              <a:rPr lang="en-US" sz="2200" b="1" i="0" u="none" strike="noStrike" cap="none" spc="0">
                <a:solidFill>
                  <a:schemeClr val="tx1">
                    <a:lumMod val="75000"/>
                    <a:lumOff val="25000"/>
                  </a:schemeClr>
                </a:solidFill>
                <a:latin typeface="Carlito"/>
                <a:ea typeface="Carlito"/>
                <a:cs typeface="Carlito"/>
              </a:rPr>
              <a:t>Merriam-Webster</a:t>
            </a:r>
            <a:endParaRPr sz="2200" b="1">
              <a:solidFill>
                <a:schemeClr val="tx1">
                  <a:lumMod val="75000"/>
                  <a:lumOff val="25000"/>
                </a:schemeClr>
              </a:solidFill>
              <a:latin typeface="Carlito"/>
              <a:ea typeface="Carlito"/>
              <a:cs typeface="Carlito"/>
            </a:endParaRPr>
          </a:p>
          <a:p>
            <a:pPr>
              <a:defRPr/>
            </a:pPr>
            <a:endParaRPr sz="2200">
              <a:solidFill>
                <a:schemeClr val="tx1">
                  <a:lumMod val="75000"/>
                  <a:lumOff val="25000"/>
                </a:schemeClr>
              </a:solidFill>
              <a:latin typeface="Carlito"/>
              <a:ea typeface="Carlito"/>
              <a:cs typeface="Carlito"/>
            </a:endParaRPr>
          </a:p>
        </p:txBody>
      </p:sp>
      <p:sp>
        <p:nvSpPr>
          <p:cNvPr id="7" name="Rectangle 6"/>
          <p:cNvSpPr/>
          <p:nvPr/>
        </p:nvSpPr>
        <p:spPr bwMode="auto">
          <a:xfrm>
            <a:off x="513333" y="4755479"/>
            <a:ext cx="10812638" cy="140398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ctr">
              <a:spcAft>
                <a:spcPts val="564"/>
              </a:spcAft>
              <a:defRPr/>
            </a:pPr>
            <a:r>
              <a:rPr lang="en-US" b="1" i="0" u="none" strike="noStrike" cap="none" spc="0">
                <a:solidFill>
                  <a:schemeClr val="tx1"/>
                </a:solidFill>
                <a:latin typeface="Carlito"/>
                <a:ea typeface="Carlito"/>
                <a:cs typeface="Carlito"/>
              </a:rPr>
              <a:t>What exists?</a:t>
            </a:r>
            <a:endParaRPr sz="2200">
              <a:solidFill>
                <a:schemeClr val="tx1"/>
              </a:solidFill>
              <a:latin typeface="Carlito"/>
              <a:ea typeface="Carlito"/>
              <a:cs typeface="Carlito"/>
            </a:endParaRPr>
          </a:p>
          <a:p>
            <a:pPr marL="283879" indent="-283879" algn="ctr">
              <a:spcAft>
                <a:spcPts val="564"/>
              </a:spcAft>
              <a:buFont typeface="Arial"/>
              <a:buChar char="•"/>
              <a:defRPr/>
            </a:pPr>
            <a:r>
              <a:rPr lang="en-US" b="0" i="0" u="none" strike="noStrike" cap="none" spc="0">
                <a:solidFill>
                  <a:schemeClr val="tx1">
                    <a:lumMod val="75000"/>
                    <a:lumOff val="25000"/>
                  </a:schemeClr>
                </a:solidFill>
                <a:latin typeface="Carlito"/>
                <a:ea typeface="Carlito"/>
                <a:cs typeface="Carlito"/>
              </a:rPr>
              <a:t>objects</a:t>
            </a:r>
          </a:p>
          <a:p>
            <a:pPr marL="283879" indent="-283879" algn="ctr">
              <a:spcAft>
                <a:spcPts val="564"/>
              </a:spcAft>
              <a:buFont typeface="Arial"/>
              <a:buChar char="•"/>
              <a:defRPr/>
            </a:pPr>
            <a:r>
              <a:rPr lang="en-US" b="0" i="0" u="none" strike="noStrike" cap="none" spc="0">
                <a:solidFill>
                  <a:schemeClr val="tx1">
                    <a:lumMod val="75000"/>
                    <a:lumOff val="25000"/>
                  </a:schemeClr>
                </a:solidFill>
                <a:latin typeface="Carlito"/>
                <a:ea typeface="Carlito"/>
                <a:cs typeface="Carlito"/>
              </a:rPr>
              <a:t>relations</a:t>
            </a:r>
            <a:r>
              <a:rPr sz="2200">
                <a:solidFill>
                  <a:schemeClr val="tx1">
                    <a:lumMod val="75000"/>
                    <a:lumOff val="25000"/>
                  </a:schemeClr>
                </a:solidFill>
                <a:latin typeface="Carlito"/>
                <a:ea typeface="Carlito"/>
                <a:cs typeface="Carlito"/>
              </a:rPr>
              <a:t> </a:t>
            </a:r>
            <a:endParaRPr lang="en-US" b="0" i="0" u="none" strike="noStrike" cap="none" spc="0">
              <a:solidFill>
                <a:schemeClr val="tx1">
                  <a:lumMod val="75000"/>
                  <a:lumOff val="25000"/>
                </a:schemeClr>
              </a:solidFill>
              <a:latin typeface="Carlito"/>
              <a:ea typeface="Carlito"/>
              <a:cs typeface="Carlito"/>
            </a:endParaRPr>
          </a:p>
          <a:p>
            <a:pPr marL="283879" indent="-283879" algn="ctr">
              <a:spcAft>
                <a:spcPts val="564"/>
              </a:spcAft>
              <a:buFont typeface="Arial"/>
              <a:buChar char="•"/>
              <a:defRPr/>
            </a:pPr>
            <a:r>
              <a:rPr lang="en-US" b="0" i="0" u="none" strike="noStrike" cap="none" spc="0">
                <a:solidFill>
                  <a:schemeClr val="tx1">
                    <a:lumMod val="75000"/>
                    <a:lumOff val="25000"/>
                  </a:schemeClr>
                </a:solidFill>
                <a:latin typeface="Carlito"/>
                <a:ea typeface="Carlito"/>
                <a:cs typeface="Carlito"/>
              </a:rPr>
              <a:t>properties</a:t>
            </a:r>
            <a:endParaRPr sz="2200">
              <a:solidFill>
                <a:schemeClr val="tx1">
                  <a:lumMod val="75000"/>
                  <a:lumOff val="25000"/>
                </a:schemeClr>
              </a:solidFill>
              <a:latin typeface="Carlito"/>
              <a:ea typeface="Carlito"/>
              <a:cs typeface="Carli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Storing knowledge (Databasing)</a:t>
            </a:r>
          </a:p>
        </p:txBody>
      </p:sp>
      <p:sp>
        <p:nvSpPr>
          <p:cNvPr id="6" name="Rectangle 5"/>
          <p:cNvSpPr/>
          <p:nvPr/>
        </p:nvSpPr>
        <p:spPr bwMode="auto">
          <a:xfrm>
            <a:off x="919027" y="1817179"/>
            <a:ext cx="10124722" cy="4811140"/>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spcAft>
                <a:spcPts val="563"/>
              </a:spcAft>
              <a:defRPr/>
            </a:pPr>
            <a:r>
              <a:rPr sz="2200" b="1">
                <a:solidFill>
                  <a:schemeClr val="tx1">
                    <a:lumMod val="75000"/>
                    <a:lumOff val="25000"/>
                  </a:schemeClr>
                </a:solidFill>
                <a:latin typeface="Carlito"/>
                <a:ea typeface="Carlito"/>
                <a:cs typeface="Carlito"/>
              </a:rPr>
              <a:t>Scenario: </a:t>
            </a:r>
            <a:endParaRPr sz="2200">
              <a:solidFill>
                <a:schemeClr val="tx1">
                  <a:lumMod val="75000"/>
                  <a:lumOff val="25000"/>
                </a:schemeClr>
              </a:solidFill>
              <a:latin typeface="Carlito"/>
              <a:ea typeface="Carlito"/>
              <a:cs typeface="Carlito"/>
            </a:endParaRPr>
          </a:p>
          <a:p>
            <a:pPr algn="l">
              <a:spcAft>
                <a:spcPts val="563"/>
              </a:spcAft>
              <a:defRPr/>
            </a:pPr>
            <a:r>
              <a:rPr sz="2200">
                <a:solidFill>
                  <a:schemeClr val="tx1">
                    <a:lumMod val="75000"/>
                    <a:lumOff val="25000"/>
                  </a:schemeClr>
                </a:solidFill>
                <a:latin typeface="Carlito"/>
                <a:ea typeface="Carlito"/>
                <a:cs typeface="Carlito"/>
              </a:rPr>
              <a:t>A government wants to build a tool to suggest employees to fill leadership positions.</a:t>
            </a:r>
          </a:p>
          <a:p>
            <a:pPr algn="l">
              <a:spcAft>
                <a:spcPts val="563"/>
              </a:spcAft>
              <a:defRPr/>
            </a:pPr>
            <a:endParaRPr sz="2200">
              <a:solidFill>
                <a:schemeClr val="tx1">
                  <a:lumMod val="75000"/>
                  <a:lumOff val="25000"/>
                </a:schemeClr>
              </a:solidFill>
              <a:latin typeface="Carlito"/>
              <a:ea typeface="Carlito"/>
              <a:cs typeface="Carlito"/>
            </a:endParaRPr>
          </a:p>
          <a:p>
            <a:pPr algn="l">
              <a:spcAft>
                <a:spcPts val="563"/>
              </a:spcAft>
              <a:defRPr/>
            </a:pPr>
            <a:r>
              <a:rPr lang="en-US" sz="2200" b="1" i="0" u="none" strike="noStrike" cap="none" spc="0">
                <a:solidFill>
                  <a:schemeClr val="tx1">
                    <a:lumMod val="75000"/>
                    <a:lumOff val="25000"/>
                  </a:schemeClr>
                </a:solidFill>
                <a:latin typeface="Carlito"/>
                <a:ea typeface="Carlito"/>
                <a:cs typeface="Carlito"/>
              </a:rPr>
              <a:t>What exists?</a:t>
            </a:r>
            <a:endParaRPr sz="2200">
              <a:solidFill>
                <a:schemeClr val="tx1">
                  <a:lumMod val="75000"/>
                  <a:lumOff val="25000"/>
                </a:schemeClr>
              </a:solidFill>
              <a:latin typeface="Carlito"/>
              <a:ea typeface="Carlito"/>
              <a:cs typeface="Carlito"/>
            </a:endParaRPr>
          </a:p>
          <a:p>
            <a:pPr algn="l">
              <a:spcAft>
                <a:spcPts val="563"/>
              </a:spcAft>
              <a:defRPr/>
            </a:pPr>
            <a:r>
              <a:rPr sz="2200">
                <a:solidFill>
                  <a:schemeClr val="tx1">
                    <a:lumMod val="75000"/>
                    <a:lumOff val="25000"/>
                  </a:schemeClr>
                </a:solidFill>
                <a:latin typeface="Carlito"/>
                <a:ea typeface="Carlito"/>
                <a:cs typeface="Carlito"/>
              </a:rPr>
              <a:t>- Talents (object)</a:t>
            </a:r>
          </a:p>
          <a:p>
            <a:pPr algn="l">
              <a:spcAft>
                <a:spcPts val="563"/>
              </a:spcAft>
              <a:defRPr/>
            </a:pPr>
            <a:r>
              <a:rPr sz="2200">
                <a:solidFill>
                  <a:schemeClr val="tx1">
                    <a:lumMod val="75000"/>
                    <a:lumOff val="25000"/>
                  </a:schemeClr>
                </a:solidFill>
                <a:latin typeface="Carlito"/>
                <a:ea typeface="Carlito"/>
                <a:cs typeface="Carlito"/>
              </a:rPr>
              <a:t>- Talent work and education experience</a:t>
            </a:r>
          </a:p>
          <a:p>
            <a:pPr algn="l">
              <a:spcAft>
                <a:spcPts val="562"/>
              </a:spcAft>
              <a:defRPr/>
            </a:pPr>
            <a:r>
              <a:rPr sz="2200">
                <a:solidFill>
                  <a:schemeClr val="tx1">
                    <a:lumMod val="75000"/>
                    <a:lumOff val="25000"/>
                  </a:schemeClr>
                </a:solidFill>
                <a:latin typeface="Carlito"/>
                <a:ea typeface="Carlito"/>
                <a:cs typeface="Carlito"/>
              </a:rPr>
              <a:t> (properties)</a:t>
            </a:r>
          </a:p>
          <a:p>
            <a:pPr algn="l">
              <a:spcAft>
                <a:spcPts val="563"/>
              </a:spcAft>
              <a:defRPr/>
            </a:pPr>
            <a:endParaRPr sz="2200">
              <a:solidFill>
                <a:schemeClr val="tx1">
                  <a:lumMod val="75000"/>
                  <a:lumOff val="25000"/>
                </a:schemeClr>
              </a:solidFill>
              <a:latin typeface="Carlito"/>
              <a:ea typeface="Carlito"/>
              <a:cs typeface="Carlito"/>
            </a:endParaRPr>
          </a:p>
          <a:p>
            <a:pPr algn="l">
              <a:spcAft>
                <a:spcPts val="563"/>
              </a:spcAft>
              <a:defRPr/>
            </a:pPr>
            <a:endParaRPr sz="2200">
              <a:solidFill>
                <a:schemeClr val="tx1">
                  <a:lumMod val="75000"/>
                  <a:lumOff val="25000"/>
                </a:schemeClr>
              </a:solidFill>
              <a:latin typeface="Carlito"/>
              <a:ea typeface="Carlito"/>
              <a:cs typeface="Carlito"/>
            </a:endParaRPr>
          </a:p>
          <a:p>
            <a:pPr algn="l">
              <a:spcAft>
                <a:spcPts val="563"/>
              </a:spcAft>
              <a:defRPr/>
            </a:pPr>
            <a:endParaRPr sz="2200">
              <a:solidFill>
                <a:schemeClr val="tx1">
                  <a:lumMod val="75000"/>
                  <a:lumOff val="25000"/>
                </a:schemeClr>
              </a:solidFill>
              <a:latin typeface="Carlito"/>
              <a:ea typeface="Carlito"/>
              <a:cs typeface="Carlito"/>
            </a:endParaRPr>
          </a:p>
          <a:p>
            <a:pPr algn="l">
              <a:spcAft>
                <a:spcPts val="563"/>
              </a:spcAft>
              <a:defRPr/>
            </a:pPr>
            <a:endParaRPr sz="2200">
              <a:solidFill>
                <a:schemeClr val="tx1">
                  <a:lumMod val="75000"/>
                  <a:lumOff val="25000"/>
                </a:schemeClr>
              </a:solidFill>
              <a:latin typeface="Carlito"/>
              <a:ea typeface="Carlito"/>
              <a:cs typeface="Carlito"/>
            </a:endParaRPr>
          </a:p>
          <a:p>
            <a:pPr algn="l">
              <a:defRPr/>
            </a:pPr>
            <a:r>
              <a:rPr sz="2200">
                <a:solidFill>
                  <a:schemeClr val="tx1">
                    <a:lumMod val="75000"/>
                    <a:lumOff val="25000"/>
                  </a:schemeClr>
                </a:solidFill>
                <a:latin typeface="Carlito"/>
                <a:ea typeface="Carlito"/>
                <a:cs typeface="Carlito"/>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483702" y="282870"/>
            <a:ext cx="10998681" cy="777153"/>
          </a:xfrm>
          <a:prstGeom prst="rect">
            <a:avLst/>
          </a:prstGeom>
          <a:solidFill>
            <a:schemeClr val="accent2"/>
          </a:solidFill>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en-US" b="1">
                <a:solidFill>
                  <a:schemeClr val="bg1">
                    <a:lumMod val="95000"/>
                  </a:schemeClr>
                </a:solidFill>
              </a:rPr>
              <a:t>Section 1 - What is AI?</a:t>
            </a:r>
            <a:endParaRPr lang="en-CA" b="1">
              <a:solidFill>
                <a:schemeClr val="bg1">
                  <a:lumMod val="95000"/>
                </a:schemeClr>
              </a:solidFill>
            </a:endParaRPr>
          </a:p>
        </p:txBody>
      </p:sp>
      <p:sp>
        <p:nvSpPr>
          <p:cNvPr id="5" name="Rectangle 4"/>
          <p:cNvSpPr/>
          <p:nvPr/>
        </p:nvSpPr>
        <p:spPr bwMode="auto">
          <a:xfrm>
            <a:off x="488997" y="1333498"/>
            <a:ext cx="8424333" cy="762034"/>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2200" b="1"/>
              <a:t>Storing knowledge (Databasing)</a:t>
            </a:r>
          </a:p>
          <a:p>
            <a:pPr>
              <a:defRPr/>
            </a:pPr>
            <a:endParaRPr sz="2200" b="1"/>
          </a:p>
          <a:p>
            <a:pPr>
              <a:defRPr/>
            </a:pPr>
            <a:r>
              <a:rPr sz="2200" b="0"/>
              <a:t>Storing as Tables:</a:t>
            </a:r>
          </a:p>
        </p:txBody>
      </p:sp>
      <p:pic>
        <p:nvPicPr>
          <p:cNvPr id="6" name="Picture 5"/>
          <p:cNvPicPr>
            <a:picLocks noChangeAspect="1"/>
          </p:cNvPicPr>
          <p:nvPr/>
        </p:nvPicPr>
        <p:blipFill>
          <a:blip r:embed="rId2"/>
          <a:stretch/>
        </p:blipFill>
        <p:spPr bwMode="auto">
          <a:xfrm>
            <a:off x="1704710" y="2539999"/>
            <a:ext cx="8380277" cy="2247437"/>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Arial"/>
        <a:cs typeface="Arial"/>
      </a:majorFont>
      <a:minorFont>
        <a:latin typeface="Calibri"/>
        <a:ea typeface="Arial"/>
        <a:cs typeface="Arial"/>
      </a:minorFont>
    </a:fontScheme>
    <a:fmtScheme name="Office Them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222A571116C5E4A96359DA1A78D7417" ma:contentTypeVersion="14" ma:contentTypeDescription="Create a new document." ma:contentTypeScope="" ma:versionID="c8d3a03b5e9976ee00eafdd49ecb8b60">
  <xsd:schema xmlns:xsd="http://www.w3.org/2001/XMLSchema" xmlns:xs="http://www.w3.org/2001/XMLSchema" xmlns:p="http://schemas.microsoft.com/office/2006/metadata/properties" xmlns:ns1="http://schemas.microsoft.com/sharepoint/v3" xmlns:ns2="e78adee6-4dd8-4fb1-9d99-71861f4a1497" xmlns:ns3="715a2770-8091-4ac1-9df7-a84193e6b217" targetNamespace="http://schemas.microsoft.com/office/2006/metadata/properties" ma:root="true" ma:fieldsID="0ef7d25cfefb4c766db44e3e9cb98738" ns1:_="" ns2:_="" ns3:_="">
    <xsd:import namespace="http://schemas.microsoft.com/sharepoint/v3"/>
    <xsd:import namespace="e78adee6-4dd8-4fb1-9d99-71861f4a1497"/>
    <xsd:import namespace="715a2770-8091-4ac1-9df7-a84193e6b21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1:_ip_UnifiedCompliancePolicyProperties" minOccurs="0"/>
                <xsd:element ref="ns1:_ip_UnifiedCompliancePolicyUIAc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78adee6-4dd8-4fb1-9d99-71861f4a149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15a2770-8091-4ac1-9df7-a84193e6b21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A9BB93F-0FEE-40B3-8105-AD7A51978DA1}">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D5ADD8F8-BE6A-4DA4-A40E-A64CAD095F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78adee6-4dd8-4fb1-9d99-71861f4a1497"/>
    <ds:schemaRef ds:uri="715a2770-8091-4ac1-9df7-a84193e6b2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B610727-8A6E-4E7B-8235-3788A9CFCB3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1568</TotalTime>
  <Words>3012</Words>
  <Application>Microsoft Office PowerPoint</Application>
  <DocSecurity>0</DocSecurity>
  <PresentationFormat>Widescreen</PresentationFormat>
  <Paragraphs>469</Paragraphs>
  <Slides>52</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52</vt:i4>
      </vt:variant>
    </vt:vector>
  </HeadingPairs>
  <TitlesOfParts>
    <vt:vector size="59" baseType="lpstr">
      <vt:lpstr>Arial</vt:lpstr>
      <vt:lpstr>Calibri</vt:lpstr>
      <vt:lpstr>Calibri Light</vt:lpstr>
      <vt:lpstr>Carlito</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Maria Luisa Willan</dc:creator>
  <cp:keywords/>
  <dc:description/>
  <cp:lastModifiedBy>Stefania Silisteanu</cp:lastModifiedBy>
  <cp:revision>1382</cp:revision>
  <dcterms:created xsi:type="dcterms:W3CDTF">2020-10-04T01:55:36Z</dcterms:created>
  <dcterms:modified xsi:type="dcterms:W3CDTF">2022-02-17T20:41:04Z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0x0101007222A571116C5E4A96359DA1A78D7417</vt:lpwstr>
  </property>
</Properties>
</file>