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theme/theme8.xml" ContentType="application/vnd.openxmlformats-officedocument.theme+xml"/>
  <Override PartName="/ppt/slideLayouts/slideLayout1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  <p:sldMasterId id="2147483676" r:id="rId5"/>
    <p:sldMasterId id="2147483678" r:id="rId6"/>
    <p:sldMasterId id="2147483680" r:id="rId7"/>
    <p:sldMasterId id="2147483682" r:id="rId8"/>
    <p:sldMasterId id="2147483684" r:id="rId9"/>
    <p:sldMasterId id="2147483686" r:id="rId10"/>
    <p:sldMasterId id="2147483688" r:id="rId11"/>
    <p:sldMasterId id="2147483690" r:id="rId12"/>
  </p:sldMasterIdLst>
  <p:notesMasterIdLst>
    <p:notesMasterId r:id="rId44"/>
  </p:notesMasterIdLst>
  <p:sldIdLst>
    <p:sldId id="365" r:id="rId13"/>
    <p:sldId id="512" r:id="rId14"/>
    <p:sldId id="321" r:id="rId15"/>
    <p:sldId id="511" r:id="rId16"/>
    <p:sldId id="526" r:id="rId17"/>
    <p:sldId id="465" r:id="rId18"/>
    <p:sldId id="516" r:id="rId19"/>
    <p:sldId id="518" r:id="rId20"/>
    <p:sldId id="454" r:id="rId21"/>
    <p:sldId id="464" r:id="rId22"/>
    <p:sldId id="494" r:id="rId23"/>
    <p:sldId id="525" r:id="rId24"/>
    <p:sldId id="527" r:id="rId25"/>
    <p:sldId id="507" r:id="rId26"/>
    <p:sldId id="481" r:id="rId27"/>
    <p:sldId id="482" r:id="rId28"/>
    <p:sldId id="477" r:id="rId29"/>
    <p:sldId id="483" r:id="rId30"/>
    <p:sldId id="521" r:id="rId31"/>
    <p:sldId id="485" r:id="rId32"/>
    <p:sldId id="495" r:id="rId33"/>
    <p:sldId id="520" r:id="rId34"/>
    <p:sldId id="528" r:id="rId35"/>
    <p:sldId id="529" r:id="rId36"/>
    <p:sldId id="488" r:id="rId37"/>
    <p:sldId id="523" r:id="rId38"/>
    <p:sldId id="524" r:id="rId39"/>
    <p:sldId id="493" r:id="rId40"/>
    <p:sldId id="478" r:id="rId41"/>
    <p:sldId id="497" r:id="rId42"/>
    <p:sldId id="323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FBAAC985-071A-164A-BB4C-06C07A5F22A0}">
          <p14:sldIdLst>
            <p14:sldId id="365"/>
            <p14:sldId id="512"/>
            <p14:sldId id="321"/>
            <p14:sldId id="511"/>
            <p14:sldId id="526"/>
            <p14:sldId id="465"/>
            <p14:sldId id="516"/>
            <p14:sldId id="518"/>
            <p14:sldId id="454"/>
            <p14:sldId id="464"/>
            <p14:sldId id="494"/>
            <p14:sldId id="525"/>
            <p14:sldId id="527"/>
            <p14:sldId id="507"/>
            <p14:sldId id="481"/>
            <p14:sldId id="482"/>
            <p14:sldId id="477"/>
            <p14:sldId id="483"/>
            <p14:sldId id="521"/>
            <p14:sldId id="485"/>
            <p14:sldId id="495"/>
            <p14:sldId id="520"/>
            <p14:sldId id="528"/>
            <p14:sldId id="529"/>
            <p14:sldId id="488"/>
            <p14:sldId id="523"/>
            <p14:sldId id="524"/>
            <p14:sldId id="493"/>
            <p14:sldId id="478"/>
            <p14:sldId id="497"/>
            <p14:sldId id="3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9AC4"/>
    <a:srgbClr val="C4C4B8"/>
    <a:srgbClr val="628393"/>
    <a:srgbClr val="ED6549"/>
    <a:srgbClr val="538234"/>
    <a:srgbClr val="8EC449"/>
    <a:srgbClr val="FFFC00"/>
    <a:srgbClr val="4472C4"/>
    <a:srgbClr val="1857A3"/>
    <a:srgbClr val="1928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13" autoAdjust="0"/>
    <p:restoredTop sz="96144" autoAdjust="0"/>
  </p:normalViewPr>
  <p:slideViewPr>
    <p:cSldViewPr snapToGrid="0" snapToObjects="1">
      <p:cViewPr varScale="1">
        <p:scale>
          <a:sx n="109" d="100"/>
          <a:sy n="109" d="100"/>
        </p:scale>
        <p:origin x="540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22" d="100"/>
          <a:sy n="122" d="100"/>
        </p:scale>
        <p:origin x="4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viewProps" Target="viewProps.xml"/><Relationship Id="rId20" Type="http://schemas.openxmlformats.org/officeDocument/2006/relationships/slide" Target="slides/slide8.xml"/><Relationship Id="rId41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F9E0A-FC0C-4046-A897-CD9BB94A8C28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09A49-3446-5C4C-B797-3081FA420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770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 dirty="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3839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Authoritative issuers of digital identity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Person </a:t>
            </a:r>
            <a:r>
              <a:rPr lang="en" sz="1100"/>
              <a:t>(digital equivalent to “government issued identity”)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Organization </a:t>
            </a:r>
            <a:r>
              <a:rPr lang="en" sz="1100"/>
              <a:t>(digital equivalent to “proof of business registration”)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Relationships, examples: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Director or signing officer for an organization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Parent-of-child or child-of-elder-parent for health information</a:t>
            </a:r>
            <a:br>
              <a:rPr lang="en"/>
            </a:b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Providers of digital services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Examples: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assistance for individuals, families, businesses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safe return to workplace or schools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immunizations etc.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Come from all jurisdictions at all levels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 of critically needed public infrastructure for digital 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Like a new kind of ”dial tone” but for digital identity/trust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affect authorities or governance of programs and services that depend on it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have to be undertaken by each project, program or jurisdiction</a:t>
            </a:r>
            <a:endParaRPr/>
          </a:p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246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Authoritative issuers of digital identity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Person </a:t>
            </a:r>
            <a:r>
              <a:rPr lang="en" sz="1100"/>
              <a:t>(digital equivalent to “government issued identity”)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Organization </a:t>
            </a:r>
            <a:r>
              <a:rPr lang="en" sz="1100"/>
              <a:t>(digital equivalent to “proof of business registration”)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Relationships, examples: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Director or signing officer for an organization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Parent-of-child or child-of-elder-parent for health information</a:t>
            </a:r>
            <a:br>
              <a:rPr lang="en"/>
            </a:b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Providers of digital services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Examples: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assistance for individuals, families, businesses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safe return to workplace or schools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immunizations etc.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Come from all jurisdictions at all levels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 of critically needed public infrastructure for digital 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Like a new kind of ”dial tone” but for digital identity/trust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affect authorities or governance of programs and services that depend on it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have to be undertaken by each project, program or jurisdiction</a:t>
            </a:r>
            <a:endParaRPr/>
          </a:p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6282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Authoritative issuers of digital identity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Person </a:t>
            </a:r>
            <a:r>
              <a:rPr lang="en" sz="1100"/>
              <a:t>(digital equivalent to “government issued identity”)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Organization </a:t>
            </a:r>
            <a:r>
              <a:rPr lang="en" sz="1100"/>
              <a:t>(digital equivalent to “proof of business registration”)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Relationships, examples: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Director or signing officer for an organization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Parent-of-child or child-of-elder-parent for health information</a:t>
            </a:r>
            <a:br>
              <a:rPr lang="en"/>
            </a:b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Providers of digital services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Examples: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assistance for individuals, families, businesses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safe return to workplace or schools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immunizations etc.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Come from all jurisdictions at all levels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 of critically needed public infrastructure for digital 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Like a new kind of ”dial tone” but for digital identity/trust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affect authorities or governance of programs and services that depend on it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have to be undertaken by each project, program or jurisdiction</a:t>
            </a:r>
            <a:endParaRPr/>
          </a:p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6592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Authoritative issuers of digital identity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Person </a:t>
            </a:r>
            <a:r>
              <a:rPr lang="en" sz="1100"/>
              <a:t>(digital equivalent to “government issued identity”)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Organization </a:t>
            </a:r>
            <a:r>
              <a:rPr lang="en" sz="1100"/>
              <a:t>(digital equivalent to “proof of business registration”)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Relationships, examples: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Director or signing officer for an organization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Parent-of-child or child-of-elder-parent for health information</a:t>
            </a:r>
            <a:br>
              <a:rPr lang="en"/>
            </a:b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Providers of digital services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Examples: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assistance for individuals, families, businesses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safe return to workplace or schools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immunizations etc.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Come from all jurisdictions at all levels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 of critically needed public infrastructure for digital 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Like a new kind of ”dial tone” but for digital identity/trust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affect authorities or governance of programs and services that depend on it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have to be undertaken by each project, program or jurisdiction</a:t>
            </a:r>
            <a:endParaRPr/>
          </a:p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519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Authoritative issuers of digital identity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Person </a:t>
            </a:r>
            <a:r>
              <a:rPr lang="en" sz="1100"/>
              <a:t>(digital equivalent to “government issued identity”)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Organization </a:t>
            </a:r>
            <a:r>
              <a:rPr lang="en" sz="1100"/>
              <a:t>(digital equivalent to “proof of business registration”)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Relationships, examples: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Director or signing officer for an organization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Parent-of-child or child-of-elder-parent for health information</a:t>
            </a:r>
            <a:br>
              <a:rPr lang="en"/>
            </a:b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Providers of digital services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Examples: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assistance for individuals, families, businesses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safe return to workplace or schools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immunizations etc.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Come from all jurisdictions at all levels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 of critically needed public infrastructure for digital 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Like a new kind of ”dial tone” but for digital identity/trust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affect authorities or governance of programs and services that depend on it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have to be undertaken by each project, program or jurisdiction</a:t>
            </a:r>
            <a:endParaRPr/>
          </a:p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8698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75C77-C140-AA4E-ACEC-7B32C1151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92189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Isidora SemiBold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42122-E267-6848-A80B-2A7A58558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325"/>
            <a:ext cx="10515600" cy="47196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33A38-68C4-2D46-8C16-074D47E16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         DRAFT         DRAFT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B95B5-E8A8-704C-9047-4776FC33C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34AB64-3119-BE4C-A08C-DC681299E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56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2D579-CB22-4641-B7FF-13CAA72E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5C169C-D4F2-F448-B3C1-782CBB7BD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69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064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145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6501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56FD2-EB01-8449-91BA-5349C5C125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183515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style</a:t>
            </a:r>
          </a:p>
        </p:txBody>
      </p:sp>
    </p:spTree>
    <p:extLst>
      <p:ext uri="{BB962C8B-B14F-4D97-AF65-F5344CB8AC3E}">
        <p14:creationId xmlns:p14="http://schemas.microsoft.com/office/powerpoint/2010/main" val="3159466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58123-6577-6B45-ADEC-267A1C04FF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1360150" cy="221549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500"/>
            </a:lvl1pPr>
          </a:lstStyle>
          <a:p>
            <a:r>
              <a:rPr lang="en-US" dirty="0"/>
              <a:t>Click to edit title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902D7F-665E-3948-81F1-4B8EFDCF6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24338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15441-6CAF-9444-ADBF-1D404A27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0897" y="62172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90C02-8B95-5C46-97E1-5DA869632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26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17D3D-93D7-6743-B414-80FF19DE7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7163"/>
            <a:ext cx="10515600" cy="957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C6AFD-9099-B441-83D5-30EDE08534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00188"/>
            <a:ext cx="5181600" cy="4676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657974-E3D7-8F4E-AB25-E5F77A313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00188"/>
            <a:ext cx="5181600" cy="4676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C9372-C3E0-A447-9A00-F9901D5C5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         DRAFT         DRAFT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2D2B52-49DC-804F-8E95-FF19E7B43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DF866-9A55-904B-9F7B-EE908E347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0013"/>
            <a:ext cx="10515600" cy="9818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14FB7-01FF-BB4A-B270-B0BFB21438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457325"/>
            <a:ext cx="5157787" cy="43187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19D099-08F5-1D44-9967-C545363B2D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457325"/>
            <a:ext cx="5183188" cy="43187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A60430-54F1-8F42-9294-24ABDA0EB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         DRAFT         DRAFT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36BEED-70E9-3443-8120-32CC277FC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4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97D96-2511-994B-A91B-5258DDA9E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875"/>
            <a:ext cx="10548938" cy="10144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2B555D-8A84-FA48-A518-8E3245608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         DRAFT         DRAFT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22D755-F4E2-1C45-BF55-AB93B20CC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07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3508FD-687A-43D1-8D17-3B6660F45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34321" y="6173787"/>
            <a:ext cx="4114800" cy="365125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3CEDC1-CF10-4A67-B9AD-629F8258F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C388-206D-46BA-AF92-48206AAD7272}" type="datetimeFigureOut">
              <a:rPr lang="en-CA" smtClean="0"/>
              <a:t>2022-02-10</a:t>
            </a:fld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BCF95-F85C-4F7B-A7B2-4DC16E260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9342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02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32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7DB16-DE09-0549-90DC-A9CBD09F0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         DRAFT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120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3681F4-EAB1-9C4D-84D7-497261A0D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9386"/>
            <a:ext cx="10515600" cy="948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15D9D-CDA9-8A40-93D6-574CFC31D8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1613"/>
            <a:ext cx="10515600" cy="4705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C3E95-170F-2149-885E-E4B92CED82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15025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baseline="0">
                <a:solidFill>
                  <a:srgbClr val="1857A3"/>
                </a:solidFill>
                <a:latin typeface="Core Sans C 75 ExtraBold" panose="020B0603030302020204" pitchFamily="34" charset="0"/>
              </a:defRPr>
            </a:lvl1pPr>
          </a:lstStyle>
          <a:p>
            <a:r>
              <a:rPr lang="en-US"/>
              <a:t>DRAFT          DRAFT         DRAFT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5ECF0-26D1-5D40-879E-49752295AB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176963"/>
            <a:ext cx="6783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rgbClr val="F39842"/>
                </a:solidFill>
                <a:latin typeface="Core Sans C 65" panose="020B0603030302020204" pitchFamily="34" charset="0"/>
              </a:defRPr>
            </a:lvl1pPr>
          </a:lstStyle>
          <a:p>
            <a:fld id="{D934AB64-3119-BE4C-A08C-DC681299E0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359CC1-D05D-444F-8D92-1CF06964A57A}"/>
              </a:ext>
            </a:extLst>
          </p:cNvPr>
          <p:cNvSpPr/>
          <p:nvPr userDrawn="1"/>
        </p:nvSpPr>
        <p:spPr>
          <a:xfrm>
            <a:off x="-1" y="1206718"/>
            <a:ext cx="12192001" cy="129014"/>
          </a:xfrm>
          <a:prstGeom prst="rect">
            <a:avLst/>
          </a:prstGeom>
          <a:solidFill>
            <a:srgbClr val="F79E04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2987" tIns="82987" rIns="82987" bIns="82987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spc="0" normalizeH="0" baseline="0">
              <a:ln>
                <a:noFill/>
              </a:ln>
              <a:solidFill>
                <a:srgbClr val="F0CB35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5AF256E-89B8-AE40-B0F0-BF8E48D086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820" y="5837278"/>
            <a:ext cx="2888321" cy="82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5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92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baseline="0">
          <a:solidFill>
            <a:srgbClr val="1857A3"/>
          </a:solidFill>
          <a:latin typeface="Montserrat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Core Sans C 35 Light" panose="020B06030303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ore Sans C 35 Light" panose="020B06030303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ore Sans C 35 Light" panose="020B06030303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ore Sans C 35 Light" panose="020B06030303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ore Sans C 35 Light" panose="020B06030303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A2EEE32-6406-CF4C-84D0-42F90D90DE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9441" y="2888165"/>
            <a:ext cx="1747202" cy="23250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AA36D6-5176-1F41-A2CE-BCA35CB8EB4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7380" y="2888165"/>
            <a:ext cx="1747202" cy="23250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030BF0-BEDE-6A4E-A595-DAA8A6B11B7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1502" y="2888165"/>
            <a:ext cx="1747202" cy="2325029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974DD508-8F68-274B-A6B6-09722DFC710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580" y="1525048"/>
            <a:ext cx="1246924" cy="851558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A6153456-5C23-CC4F-A7DC-13E088DCA11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0281" y="1525048"/>
            <a:ext cx="1246924" cy="851558"/>
          </a:xfrm>
          <a:prstGeom prst="rect">
            <a:avLst/>
          </a:prstGeom>
        </p:spPr>
      </p:pic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DB56632B-01AD-2841-AAF0-A8FA6061947A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4403" y="1525048"/>
            <a:ext cx="1246924" cy="85155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783B6F7B-5006-1141-B936-D35FAA8CB5C1}"/>
              </a:ext>
            </a:extLst>
          </p:cNvPr>
          <p:cNvSpPr txBox="1">
            <a:spLocks/>
          </p:cNvSpPr>
          <p:nvPr userDrawn="1"/>
        </p:nvSpPr>
        <p:spPr>
          <a:xfrm>
            <a:off x="838200" y="647685"/>
            <a:ext cx="1767840" cy="556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1857A3"/>
                </a:solidFill>
                <a:latin typeface="Montserrat SemiBold" pitchFamily="2" charset="77"/>
                <a:ea typeface="+mj-ea"/>
                <a:cs typeface="+mj-cs"/>
              </a:defRPr>
            </a:lvl1pPr>
          </a:lstStyle>
          <a:p>
            <a:r>
              <a:rPr lang="en-US" sz="2000" b="1" i="0" dirty="0">
                <a:latin typeface="Isidora SemiBold" pitchFamily="2" charset="77"/>
              </a:rPr>
              <a:t>ICONS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A145795-00BF-AA41-B041-CA3E1314535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820" y="5837278"/>
            <a:ext cx="2888321" cy="82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9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FE68FB-FD60-8C42-9432-AA64483C12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98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71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EE94D-AA86-1E45-B238-0AECA07235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15D59-49D9-114D-B90F-A62A00CB6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DRAFT          DRAFT         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FECD1-78B6-A247-B674-C09334B67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D5A46-63AE-7D48-98D5-F63AFA3ACC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764A4E-3F79-AD4B-AA8B-1DBAD73D26C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7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F03434-35E6-6445-BCF8-FEAD5BB509E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1A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BB37497-1FE7-7E46-AD69-0DA060EC5F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CB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2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B654F94-8CE9-7844-B583-BC133845C6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6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88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B6A4474-48D6-D24E-9FF2-606286C4484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EC4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9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A0D43-5F46-2744-A7DD-0E0E32A308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03789F-EEA3-0A47-A993-481502786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72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Dan Batista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ACCE6F-D86D-E24C-A26A-C0EBF11A811E}"/>
              </a:ext>
            </a:extLst>
          </p:cNvPr>
          <p:cNvGrpSpPr/>
          <p:nvPr userDrawn="1"/>
        </p:nvGrpSpPr>
        <p:grpSpPr>
          <a:xfrm>
            <a:off x="3692318" y="3033030"/>
            <a:ext cx="4807363" cy="2644360"/>
            <a:chOff x="3264171" y="2969266"/>
            <a:chExt cx="5435351" cy="298979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991E581-C83D-CC4A-818D-3CE6754819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64171" y="2969266"/>
              <a:ext cx="5435351" cy="1711129"/>
            </a:xfrm>
            <a:prstGeom prst="rect">
              <a:avLst/>
            </a:prstGeom>
          </p:spPr>
        </p:pic>
        <p:pic>
          <p:nvPicPr>
            <p:cNvPr id="14" name="Picture 13" descr="A close up of a logo&#10;&#10;Description automatically generated">
              <a:extLst>
                <a:ext uri="{FF2B5EF4-FFF2-40B4-BE49-F238E27FC236}">
                  <a16:creationId xmlns:a16="http://schemas.microsoft.com/office/drawing/2014/main" id="{D642AA38-318D-EE47-AB98-7F3FD4CAA1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05334" y="5146870"/>
              <a:ext cx="4981430" cy="81219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A56256-495E-AC49-91EF-AA2443496DB0}"/>
                </a:ext>
              </a:extLst>
            </p:cNvPr>
            <p:cNvSpPr/>
            <p:nvPr userDrawn="1"/>
          </p:nvSpPr>
          <p:spPr>
            <a:xfrm>
              <a:off x="3405334" y="4658377"/>
              <a:ext cx="5294188" cy="314325"/>
            </a:xfrm>
            <a:prstGeom prst="rect">
              <a:avLst/>
            </a:prstGeom>
            <a:solidFill>
              <a:srgbClr val="819AC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cap="all" baseline="0" dirty="0"/>
                <a:t>Powered by     OPTIMISÉ PAR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84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6000" b="1" i="0" kern="1200">
          <a:solidFill>
            <a:schemeClr val="bg1"/>
          </a:solidFill>
          <a:latin typeface="Isidora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4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player.vimeo.com/video/675233342?h=601ba09f54&amp;app_id=122963" TargetMode="External"/><Relationship Id="rId4" Type="http://schemas.openxmlformats.org/officeDocument/2006/relationships/hyperlink" Target="https://vimeo.com/675233342/601ba09f5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player.vimeo.com/video/673741112?h=95d61ef7f9&amp;app_id=122963" TargetMode="External"/><Relationship Id="rId4" Type="http://schemas.openxmlformats.org/officeDocument/2006/relationships/hyperlink" Target="https://vimeo.com/673741112/95d61ef7f9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30.png"/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4.png"/><Relationship Id="rId9" Type="http://schemas.openxmlformats.org/officeDocument/2006/relationships/image" Target="../media/image23.png"/><Relationship Id="rId14" Type="http://schemas.openxmlformats.org/officeDocument/2006/relationships/image" Target="../media/image31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https://candy-dev.idlab.org/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4.png"/><Relationship Id="rId9" Type="http://schemas.openxmlformats.org/officeDocument/2006/relationships/image" Target="../media/image23.png"/><Relationship Id="rId1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player.vimeo.com/video/674645538?h=f3a2c1346b&amp;app_id=12296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6.png"/><Relationship Id="rId4" Type="http://schemas.openxmlformats.org/officeDocument/2006/relationships/image" Target="../media/image14.png"/><Relationship Id="rId9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player.vimeo.com/video/674176634?h=2292990f56&amp;app_id=122963" TargetMode="Externa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C2034-5FAA-B54D-950D-94E30152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036949"/>
            <a:ext cx="11360150" cy="2215491"/>
          </a:xfrm>
        </p:spPr>
        <p:txBody>
          <a:bodyPr>
            <a:normAutofit fontScale="90000"/>
          </a:bodyPr>
          <a:lstStyle/>
          <a:p>
            <a:r>
              <a:rPr lang="en-US" dirty="0"/>
              <a:t>Joint Councils</a:t>
            </a:r>
            <a:br>
              <a:rPr lang="en-US" dirty="0"/>
            </a:br>
            <a:r>
              <a:rPr lang="en-US" dirty="0"/>
              <a:t>Feb 15</a:t>
            </a:r>
            <a:br>
              <a:rPr lang="en-US" dirty="0"/>
            </a:br>
            <a:r>
              <a:rPr lang="en-US" dirty="0"/>
              <a:t>JC-JEDI Update </a:t>
            </a:r>
            <a:r>
              <a:rPr lang="en-US" sz="3100" dirty="0"/>
              <a:t>(60 min session)</a:t>
            </a:r>
            <a:br>
              <a:rPr lang="en-US" sz="4400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8F48C-3996-D54C-8F79-8BEF5B9A5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50046"/>
            <a:ext cx="10515600" cy="1500187"/>
          </a:xfrm>
        </p:spPr>
        <p:txBody>
          <a:bodyPr/>
          <a:lstStyle/>
          <a:p>
            <a:r>
              <a:rPr lang="en-US" dirty="0"/>
              <a:t>February 15,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88C492-52D8-4B49-AFDD-8E04B42C3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8D8735-D6DB-4D94-94BA-05270E9DE6C8}"/>
              </a:ext>
            </a:extLst>
          </p:cNvPr>
          <p:cNvSpPr txBox="1"/>
          <p:nvPr/>
        </p:nvSpPr>
        <p:spPr>
          <a:xfrm>
            <a:off x="957431" y="5924621"/>
            <a:ext cx="81230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/>
              <a:t>Note:</a:t>
            </a:r>
            <a:r>
              <a:rPr lang="en-CA" dirty="0"/>
              <a:t> You may need to enable linked content in order to use this presentation. </a:t>
            </a:r>
            <a:br>
              <a:rPr lang="en-CA" dirty="0"/>
            </a:br>
            <a:r>
              <a:rPr lang="en-CA" sz="1200" dirty="0"/>
              <a:t>This presentation includes several videos that are hosted from a ICCS-ISAC subscription at Vimeo.com which is a popular commercial video streaming platform.</a:t>
            </a:r>
          </a:p>
          <a:p>
            <a:r>
              <a:rPr lang="en-CA" sz="1200" dirty="0"/>
              <a:t>Videos do not play directly from the </a:t>
            </a:r>
            <a:r>
              <a:rPr lang="en-CA" sz="1200" dirty="0" err="1"/>
              <a:t>powerpoint</a:t>
            </a:r>
            <a:r>
              <a:rPr lang="en-CA" sz="1200" dirty="0"/>
              <a:t> file when using iPhones and iPads.</a:t>
            </a:r>
          </a:p>
        </p:txBody>
      </p:sp>
    </p:spTree>
    <p:extLst>
      <p:ext uri="{BB962C8B-B14F-4D97-AF65-F5344CB8AC3E}">
        <p14:creationId xmlns:p14="http://schemas.microsoft.com/office/powerpoint/2010/main" val="169499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10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1892668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219206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550741" y="4920507"/>
            <a:ext cx="4351833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Issuers </a:t>
            </a:r>
            <a:endParaRPr sz="2000" dirty="0"/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01475" y="2601534"/>
            <a:ext cx="1003194" cy="100663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532399" y="4920507"/>
            <a:ext cx="6096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Verifiers</a:t>
            </a:r>
            <a:endParaRPr sz="2000" dirty="0"/>
          </a:p>
        </p:txBody>
      </p:sp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0" y="22721"/>
            <a:ext cx="11523785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Pan-Canadian Digital Trust/Identity: What’s Next?</a:t>
            </a:r>
            <a:endParaRPr dirty="0"/>
          </a:p>
        </p:txBody>
      </p:sp>
      <p:sp>
        <p:nvSpPr>
          <p:cNvPr id="363" name="Google Shape;363;p31"/>
          <p:cNvSpPr txBox="1"/>
          <p:nvPr/>
        </p:nvSpPr>
        <p:spPr>
          <a:xfrm>
            <a:off x="5103358" y="1557189"/>
            <a:ext cx="1968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Holders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7EDD6A-1510-3F40-B6DD-85D5A3D6619B}"/>
              </a:ext>
            </a:extLst>
          </p:cNvPr>
          <p:cNvCxnSpPr>
            <a:cxnSpLocks/>
          </p:cNvCxnSpPr>
          <p:nvPr/>
        </p:nvCxnSpPr>
        <p:spPr>
          <a:xfrm flipV="1">
            <a:off x="2932670" y="3372271"/>
            <a:ext cx="2136951" cy="1345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07C92243-E302-314D-B0F1-DB0E51C60662}"/>
              </a:ext>
            </a:extLst>
          </p:cNvPr>
          <p:cNvCxnSpPr>
            <a:cxnSpLocks/>
          </p:cNvCxnSpPr>
          <p:nvPr/>
        </p:nvCxnSpPr>
        <p:spPr>
          <a:xfrm>
            <a:off x="4184818" y="5303424"/>
            <a:ext cx="3805881" cy="3566"/>
          </a:xfrm>
          <a:prstGeom prst="straightConnector1">
            <a:avLst/>
          </a:prstGeom>
          <a:ln w="57150">
            <a:solidFill>
              <a:srgbClr val="628393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0861FDF-0505-034B-B1A2-64639FA0F237}"/>
              </a:ext>
            </a:extLst>
          </p:cNvPr>
          <p:cNvSpPr txBox="1"/>
          <p:nvPr/>
        </p:nvSpPr>
        <p:spPr>
          <a:xfrm>
            <a:off x="3987107" y="5402649"/>
            <a:ext cx="4226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Trust (digital signature of issuing authority)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Open (no technical integrations required)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54E096-1C3B-6142-BC35-79032988868F}"/>
              </a:ext>
            </a:extLst>
          </p:cNvPr>
          <p:cNvSpPr txBox="1"/>
          <p:nvPr/>
        </p:nvSpPr>
        <p:spPr>
          <a:xfrm>
            <a:off x="165730" y="1659195"/>
            <a:ext cx="43323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Issuing Verified Person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Given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Family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Date of birth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  <a:br>
              <a:rPr lang="en-US" sz="1600" dirty="0"/>
            </a:br>
            <a:endParaRPr lang="en-US" sz="1600" dirty="0"/>
          </a:p>
          <a:p>
            <a:r>
              <a:rPr lang="en-US" b="1" dirty="0"/>
              <a:t>2. Issuing Verified Organization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Business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Business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….</a:t>
            </a:r>
          </a:p>
        </p:txBody>
      </p:sp>
      <p:pic>
        <p:nvPicPr>
          <p:cNvPr id="25" name="Google Shape;351;p31" descr="Binary with solid fill">
            <a:extLst>
              <a:ext uri="{FF2B5EF4-FFF2-40B4-BE49-F238E27FC236}">
                <a16:creationId xmlns:a16="http://schemas.microsoft.com/office/drawing/2014/main" id="{3568FE3A-A3DC-354C-A9CB-69929B040CDB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0557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52;p31" descr="Binary with solid fill">
            <a:extLst>
              <a:ext uri="{FF2B5EF4-FFF2-40B4-BE49-F238E27FC236}">
                <a16:creationId xmlns:a16="http://schemas.microsoft.com/office/drawing/2014/main" id="{A08FA5F6-8B9E-3A4B-A263-EBCDF0F78C0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1701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360;p31">
            <a:extLst>
              <a:ext uri="{FF2B5EF4-FFF2-40B4-BE49-F238E27FC236}">
                <a16:creationId xmlns:a16="http://schemas.microsoft.com/office/drawing/2014/main" id="{428ECA9F-7574-5442-8CAF-9718FEB9CE87}"/>
              </a:ext>
            </a:extLst>
          </p:cNvPr>
          <p:cNvSpPr txBox="1"/>
          <p:nvPr/>
        </p:nvSpPr>
        <p:spPr>
          <a:xfrm>
            <a:off x="1145752" y="6361068"/>
            <a:ext cx="9893553" cy="52318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Public Infrastructure for Digital Credential Verification</a:t>
            </a:r>
            <a:endParaRPr sz="1467" b="1" dirty="0"/>
          </a:p>
        </p:txBody>
      </p:sp>
      <p:sp>
        <p:nvSpPr>
          <p:cNvPr id="28" name="Google Shape;335;p31">
            <a:extLst>
              <a:ext uri="{FF2B5EF4-FFF2-40B4-BE49-F238E27FC236}">
                <a16:creationId xmlns:a16="http://schemas.microsoft.com/office/drawing/2014/main" id="{64B6D622-BFE2-494A-8280-784FB714CF8A}"/>
              </a:ext>
            </a:extLst>
          </p:cNvPr>
          <p:cNvSpPr/>
          <p:nvPr/>
        </p:nvSpPr>
        <p:spPr>
          <a:xfrm>
            <a:off x="5897529" y="3347259"/>
            <a:ext cx="2097600" cy="1812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336;p31" descr="Crown">
            <a:extLst>
              <a:ext uri="{FF2B5EF4-FFF2-40B4-BE49-F238E27FC236}">
                <a16:creationId xmlns:a16="http://schemas.microsoft.com/office/drawing/2014/main" id="{7BCE8CEA-240B-9E40-A0CD-FD02A199410A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3036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37;p31" descr="Suitcase">
            <a:extLst>
              <a:ext uri="{FF2B5EF4-FFF2-40B4-BE49-F238E27FC236}">
                <a16:creationId xmlns:a16="http://schemas.microsoft.com/office/drawing/2014/main" id="{0EB5ED63-EC4E-564A-8869-493BE47313F5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627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38;p31" descr="Briefcase">
            <a:extLst>
              <a:ext uri="{FF2B5EF4-FFF2-40B4-BE49-F238E27FC236}">
                <a16:creationId xmlns:a16="http://schemas.microsoft.com/office/drawing/2014/main" id="{8DE114CE-68AB-554B-8BFF-F6162DB15421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1903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39;p31" descr="Star">
            <a:extLst>
              <a:ext uri="{FF2B5EF4-FFF2-40B4-BE49-F238E27FC236}">
                <a16:creationId xmlns:a16="http://schemas.microsoft.com/office/drawing/2014/main" id="{1052F378-A059-4A42-8546-C5C1C623FBD1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627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40;p31" descr="Wreath">
            <a:extLst>
              <a:ext uri="{FF2B5EF4-FFF2-40B4-BE49-F238E27FC236}">
                <a16:creationId xmlns:a16="http://schemas.microsoft.com/office/drawing/2014/main" id="{C7EC972E-2498-DB42-8C3C-971F2BB67DA5}"/>
              </a:ext>
            </a:extLst>
          </p:cNvPr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8808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1;p31" descr="Diamond">
            <a:extLst>
              <a:ext uri="{FF2B5EF4-FFF2-40B4-BE49-F238E27FC236}">
                <a16:creationId xmlns:a16="http://schemas.microsoft.com/office/drawing/2014/main" id="{1AE494BC-B62F-1747-9BC0-E2C5954D49CF}"/>
              </a:ext>
            </a:extLst>
          </p:cNvPr>
          <p:cNvPicPr preferRelativeResize="0"/>
          <p:nvPr/>
        </p:nvPicPr>
        <p:blipFill rotWithShape="1"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2845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42;p31">
            <a:extLst>
              <a:ext uri="{FF2B5EF4-FFF2-40B4-BE49-F238E27FC236}">
                <a16:creationId xmlns:a16="http://schemas.microsoft.com/office/drawing/2014/main" id="{3935B70F-5D39-2644-957C-78A9986DEE00}"/>
              </a:ext>
            </a:extLst>
          </p:cNvPr>
          <p:cNvSpPr txBox="1"/>
          <p:nvPr/>
        </p:nvSpPr>
        <p:spPr>
          <a:xfrm>
            <a:off x="5897529" y="3349133"/>
            <a:ext cx="2097600" cy="6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1867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Trusted Wallet from App Stores</a:t>
            </a:r>
            <a:endParaRPr sz="1467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87ADD6-BF50-7248-AD1B-51E8E1FB1798}"/>
              </a:ext>
            </a:extLst>
          </p:cNvPr>
          <p:cNvSpPr txBox="1"/>
          <p:nvPr/>
        </p:nvSpPr>
        <p:spPr>
          <a:xfrm>
            <a:off x="7234359" y="1978964"/>
            <a:ext cx="40263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Verified Person Credentials</a:t>
            </a:r>
            <a:br>
              <a:rPr lang="en-US" sz="1600" dirty="0"/>
            </a:br>
            <a:r>
              <a:rPr lang="en-US" sz="1600" dirty="0"/>
              <a:t>and/or</a:t>
            </a:r>
          </a:p>
          <a:p>
            <a:r>
              <a:rPr lang="en-US" dirty="0"/>
              <a:t>Verified Organization Credentials</a:t>
            </a:r>
          </a:p>
        </p:txBody>
      </p:sp>
      <p:sp>
        <p:nvSpPr>
          <p:cNvPr id="37" name="Rounded Rectangular Callout 36">
            <a:extLst>
              <a:ext uri="{FF2B5EF4-FFF2-40B4-BE49-F238E27FC236}">
                <a16:creationId xmlns:a16="http://schemas.microsoft.com/office/drawing/2014/main" id="{1B8EB2E9-A173-A740-8967-0A17899F1661}"/>
              </a:ext>
            </a:extLst>
          </p:cNvPr>
          <p:cNvSpPr/>
          <p:nvPr/>
        </p:nvSpPr>
        <p:spPr>
          <a:xfrm>
            <a:off x="114152" y="4861573"/>
            <a:ext cx="1812972" cy="828335"/>
          </a:xfrm>
          <a:prstGeom prst="wedgeRoundRectCallout">
            <a:avLst>
              <a:gd name="adj1" fmla="val 2751"/>
              <a:gd name="adj2" fmla="val -1855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“proof of business registration”</a:t>
            </a:r>
          </a:p>
        </p:txBody>
      </p:sp>
    </p:spTree>
    <p:extLst>
      <p:ext uri="{BB962C8B-B14F-4D97-AF65-F5344CB8AC3E}">
        <p14:creationId xmlns:p14="http://schemas.microsoft.com/office/powerpoint/2010/main" val="3801341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6DEEB-777C-0541-91E8-B6D922DFC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80" y="117938"/>
            <a:ext cx="10548938" cy="1014413"/>
          </a:xfrm>
        </p:spPr>
        <p:txBody>
          <a:bodyPr/>
          <a:lstStyle/>
          <a:p>
            <a:r>
              <a:rPr lang="en-US" dirty="0"/>
              <a:t>2. Collaboration QC/ON/BC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F8B168-2121-1949-B876-861AA054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C36C1A-E9EE-495B-8C27-3D1EDBFE862B}"/>
              </a:ext>
            </a:extLst>
          </p:cNvPr>
          <p:cNvSpPr/>
          <p:nvPr/>
        </p:nvSpPr>
        <p:spPr>
          <a:xfrm>
            <a:off x="0" y="838200"/>
            <a:ext cx="12192000" cy="10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0D28EB-DAC0-4401-A2C9-3AD45FF3616A}"/>
              </a:ext>
            </a:extLst>
          </p:cNvPr>
          <p:cNvSpPr/>
          <p:nvPr/>
        </p:nvSpPr>
        <p:spPr>
          <a:xfrm>
            <a:off x="8327571" y="5562601"/>
            <a:ext cx="3859384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 descr="A picture containing text, different, posing&#10;&#10;Description automatically generated">
            <a:extLst>
              <a:ext uri="{FF2B5EF4-FFF2-40B4-BE49-F238E27FC236}">
                <a16:creationId xmlns:a16="http://schemas.microsoft.com/office/drawing/2014/main" id="{8301DD7E-D560-4340-9E87-01DD0473F4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995826"/>
            <a:ext cx="10178931" cy="5725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9270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91E80-9618-4EBA-9A55-D98358984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868" y="2789256"/>
            <a:ext cx="10548938" cy="1014413"/>
          </a:xfrm>
        </p:spPr>
        <p:txBody>
          <a:bodyPr>
            <a:normAutofit fontScale="90000"/>
          </a:bodyPr>
          <a:lstStyle/>
          <a:p>
            <a:r>
              <a:rPr lang="en-CA" dirty="0"/>
              <a:t>Here’s an illustration of what these teams are working towards… concept piece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54C1E-383F-4EA5-B104-BBA4441D4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036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D0C2E3-3C40-4436-8D79-C4F6004216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Online Media 5" title="Pan-Canadian Digital Wallet demo video_FR">
            <a:hlinkClick r:id="" action="ppaction://media"/>
            <a:extLst>
              <a:ext uri="{FF2B5EF4-FFF2-40B4-BE49-F238E27FC236}">
                <a16:creationId xmlns:a16="http://schemas.microsoft.com/office/drawing/2014/main" id="{0D7A490D-7D54-47F3-A4EF-F9C55D8F092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8496" y="89154"/>
            <a:ext cx="11923776" cy="670712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55ED3-06A7-C745-AD8D-FFFA16CF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619A12-B748-4C84-A594-0C06C8DDE55D}"/>
              </a:ext>
            </a:extLst>
          </p:cNvPr>
          <p:cNvSpPr txBox="1"/>
          <p:nvPr/>
        </p:nvSpPr>
        <p:spPr>
          <a:xfrm>
            <a:off x="311972" y="136525"/>
            <a:ext cx="4830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FR: </a:t>
            </a:r>
            <a:r>
              <a:rPr lang="en-CA" sz="1600" dirty="0">
                <a:hlinkClick r:id="rId4"/>
              </a:rPr>
              <a:t>https://vimeo.com/675233342/601ba09f54</a:t>
            </a:r>
            <a:r>
              <a:rPr lang="en-CA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710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D0C2E3-3C40-4436-8D79-C4F6004216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55ED3-06A7-C745-AD8D-FFFA16CF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C4FAFE-A688-4EF7-BCBA-D39803CF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8" name="Online Media 7" title="Pan-Canadian Digital Trust video">
            <a:hlinkClick r:id="" action="ppaction://media"/>
            <a:extLst>
              <a:ext uri="{FF2B5EF4-FFF2-40B4-BE49-F238E27FC236}">
                <a16:creationId xmlns:a16="http://schemas.microsoft.com/office/drawing/2014/main" id="{5D8D0A57-F6A5-42D5-A048-7ADCEA60C34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927" y="136525"/>
            <a:ext cx="11813092" cy="66079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619A12-B748-4C84-A594-0C06C8DDE55D}"/>
              </a:ext>
            </a:extLst>
          </p:cNvPr>
          <p:cNvSpPr txBox="1"/>
          <p:nvPr/>
        </p:nvSpPr>
        <p:spPr>
          <a:xfrm>
            <a:off x="311972" y="136525"/>
            <a:ext cx="4830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EN: </a:t>
            </a:r>
            <a:r>
              <a:rPr lang="en-CA" sz="1600" dirty="0">
                <a:hlinkClick r:id="rId4"/>
              </a:rPr>
              <a:t>https://vimeo.com/673741112/95d61ef7f9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1760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15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1892668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219206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550741" y="4920507"/>
            <a:ext cx="4351833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Issuers </a:t>
            </a:r>
            <a:endParaRPr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01475" y="2601534"/>
            <a:ext cx="1003194" cy="100663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532399" y="4920507"/>
            <a:ext cx="6096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Verifiers</a:t>
            </a:r>
            <a:endParaRPr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0" y="22721"/>
            <a:ext cx="11523785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Pan-Canadian Digital Trust/Identity:</a:t>
            </a:r>
            <a:br>
              <a:rPr lang="en-US" dirty="0"/>
            </a:br>
            <a:r>
              <a:rPr lang="en-US" dirty="0"/>
              <a:t>Missing Infrastructure</a:t>
            </a:r>
            <a:endParaRPr dirty="0"/>
          </a:p>
        </p:txBody>
      </p:sp>
      <p:sp>
        <p:nvSpPr>
          <p:cNvPr id="363" name="Google Shape;363;p31"/>
          <p:cNvSpPr txBox="1"/>
          <p:nvPr/>
        </p:nvSpPr>
        <p:spPr>
          <a:xfrm>
            <a:off x="5103358" y="1557189"/>
            <a:ext cx="1968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Holders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7EDD6A-1510-3F40-B6DD-85D5A3D6619B}"/>
              </a:ext>
            </a:extLst>
          </p:cNvPr>
          <p:cNvCxnSpPr>
            <a:cxnSpLocks/>
          </p:cNvCxnSpPr>
          <p:nvPr/>
        </p:nvCxnSpPr>
        <p:spPr>
          <a:xfrm flipV="1">
            <a:off x="2932670" y="3372271"/>
            <a:ext cx="2136951" cy="1345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154E096-1C3B-6142-BC35-79032988868F}"/>
              </a:ext>
            </a:extLst>
          </p:cNvPr>
          <p:cNvSpPr txBox="1"/>
          <p:nvPr/>
        </p:nvSpPr>
        <p:spPr>
          <a:xfrm>
            <a:off x="165730" y="1659195"/>
            <a:ext cx="43323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1. Issuing Verified Person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Given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Family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Date of birth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</a:t>
            </a:r>
            <a:br>
              <a:rPr lang="en-US" sz="1600" dirty="0">
                <a:solidFill>
                  <a:schemeClr val="bg1">
                    <a:lumMod val="75000"/>
                  </a:schemeClr>
                </a:solidFill>
              </a:rPr>
            </a:b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2. Issuing Verified Organization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Business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Business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….</a:t>
            </a:r>
          </a:p>
        </p:txBody>
      </p:sp>
      <p:pic>
        <p:nvPicPr>
          <p:cNvPr id="25" name="Google Shape;351;p31" descr="Binary with solid fill">
            <a:extLst>
              <a:ext uri="{FF2B5EF4-FFF2-40B4-BE49-F238E27FC236}">
                <a16:creationId xmlns:a16="http://schemas.microsoft.com/office/drawing/2014/main" id="{3568FE3A-A3DC-354C-A9CB-69929B040CDB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0557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52;p31" descr="Binary with solid fill">
            <a:extLst>
              <a:ext uri="{FF2B5EF4-FFF2-40B4-BE49-F238E27FC236}">
                <a16:creationId xmlns:a16="http://schemas.microsoft.com/office/drawing/2014/main" id="{A08FA5F6-8B9E-3A4B-A263-EBCDF0F78C0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1701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335;p31">
            <a:extLst>
              <a:ext uri="{FF2B5EF4-FFF2-40B4-BE49-F238E27FC236}">
                <a16:creationId xmlns:a16="http://schemas.microsoft.com/office/drawing/2014/main" id="{64B6D622-BFE2-494A-8280-784FB714CF8A}"/>
              </a:ext>
            </a:extLst>
          </p:cNvPr>
          <p:cNvSpPr/>
          <p:nvPr/>
        </p:nvSpPr>
        <p:spPr>
          <a:xfrm>
            <a:off x="5897529" y="3347259"/>
            <a:ext cx="2097600" cy="1812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336;p31" descr="Crown">
            <a:extLst>
              <a:ext uri="{FF2B5EF4-FFF2-40B4-BE49-F238E27FC236}">
                <a16:creationId xmlns:a16="http://schemas.microsoft.com/office/drawing/2014/main" id="{7BCE8CEA-240B-9E40-A0CD-FD02A199410A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3036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37;p31" descr="Suitcase">
            <a:extLst>
              <a:ext uri="{FF2B5EF4-FFF2-40B4-BE49-F238E27FC236}">
                <a16:creationId xmlns:a16="http://schemas.microsoft.com/office/drawing/2014/main" id="{0EB5ED63-EC4E-564A-8869-493BE47313F5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627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38;p31" descr="Briefcase">
            <a:extLst>
              <a:ext uri="{FF2B5EF4-FFF2-40B4-BE49-F238E27FC236}">
                <a16:creationId xmlns:a16="http://schemas.microsoft.com/office/drawing/2014/main" id="{8DE114CE-68AB-554B-8BFF-F6162DB15421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1903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39;p31" descr="Star">
            <a:extLst>
              <a:ext uri="{FF2B5EF4-FFF2-40B4-BE49-F238E27FC236}">
                <a16:creationId xmlns:a16="http://schemas.microsoft.com/office/drawing/2014/main" id="{1052F378-A059-4A42-8546-C5C1C623FBD1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627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40;p31" descr="Wreath">
            <a:extLst>
              <a:ext uri="{FF2B5EF4-FFF2-40B4-BE49-F238E27FC236}">
                <a16:creationId xmlns:a16="http://schemas.microsoft.com/office/drawing/2014/main" id="{C7EC972E-2498-DB42-8C3C-971F2BB67DA5}"/>
              </a:ext>
            </a:extLst>
          </p:cNvPr>
          <p:cNvPicPr preferRelativeResize="0"/>
          <p:nvPr/>
        </p:nvPicPr>
        <p:blipFill rotWithShape="1">
          <a:blip r:embed="rId11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8808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1;p31" descr="Diamond">
            <a:extLst>
              <a:ext uri="{FF2B5EF4-FFF2-40B4-BE49-F238E27FC236}">
                <a16:creationId xmlns:a16="http://schemas.microsoft.com/office/drawing/2014/main" id="{1AE494BC-B62F-1747-9BC0-E2C5954D49CF}"/>
              </a:ext>
            </a:extLst>
          </p:cNvPr>
          <p:cNvPicPr preferRelativeResize="0"/>
          <p:nvPr/>
        </p:nvPicPr>
        <p:blipFill rotWithShape="1">
          <a:blip r:embed="rId12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2845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42;p31">
            <a:extLst>
              <a:ext uri="{FF2B5EF4-FFF2-40B4-BE49-F238E27FC236}">
                <a16:creationId xmlns:a16="http://schemas.microsoft.com/office/drawing/2014/main" id="{3935B70F-5D39-2644-957C-78A9986DEE00}"/>
              </a:ext>
            </a:extLst>
          </p:cNvPr>
          <p:cNvSpPr txBox="1"/>
          <p:nvPr/>
        </p:nvSpPr>
        <p:spPr>
          <a:xfrm>
            <a:off x="5897529" y="3349133"/>
            <a:ext cx="2097600" cy="6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1867" b="1" dirty="0">
                <a:solidFill>
                  <a:schemeClr val="bg1">
                    <a:lumMod val="6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3. Trusted Wallet from App Stores</a:t>
            </a:r>
            <a:endParaRPr sz="1467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87ADD6-BF50-7248-AD1B-51E8E1FB1798}"/>
              </a:ext>
            </a:extLst>
          </p:cNvPr>
          <p:cNvSpPr txBox="1"/>
          <p:nvPr/>
        </p:nvSpPr>
        <p:spPr>
          <a:xfrm>
            <a:off x="7234359" y="1978964"/>
            <a:ext cx="40263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Verified Person Credentials</a:t>
            </a:r>
            <a:br>
              <a:rPr lang="en-US" sz="16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and/or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Verified Organization Credentials</a:t>
            </a:r>
          </a:p>
        </p:txBody>
      </p:sp>
      <p:pic>
        <p:nvPicPr>
          <p:cNvPr id="8" name="Graphic 7" descr="Badge Cross outline">
            <a:extLst>
              <a:ext uri="{FF2B5EF4-FFF2-40B4-BE49-F238E27FC236}">
                <a16:creationId xmlns:a16="http://schemas.microsoft.com/office/drawing/2014/main" id="{F0A347D9-F6BF-C140-895E-2102580A221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935078" y="4827528"/>
            <a:ext cx="2320627" cy="232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07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16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1892668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219206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550741" y="4920507"/>
            <a:ext cx="4351833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Issuers </a:t>
            </a:r>
            <a:endParaRPr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01475" y="2601534"/>
            <a:ext cx="1003194" cy="100663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532399" y="4920507"/>
            <a:ext cx="6096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Verifiers</a:t>
            </a:r>
            <a:endParaRPr sz="2000" dirty="0"/>
          </a:p>
        </p:txBody>
      </p:sp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0" y="-97025"/>
            <a:ext cx="11523785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Pan-Canadian Digital Trust/Identity: </a:t>
            </a:r>
            <a:br>
              <a:rPr lang="en-US" dirty="0"/>
            </a:br>
            <a:r>
              <a:rPr lang="en-US" dirty="0"/>
              <a:t>Cooperative operations of infrastructure</a:t>
            </a:r>
            <a:endParaRPr dirty="0"/>
          </a:p>
        </p:txBody>
      </p:sp>
      <p:sp>
        <p:nvSpPr>
          <p:cNvPr id="363" name="Google Shape;363;p31"/>
          <p:cNvSpPr txBox="1"/>
          <p:nvPr/>
        </p:nvSpPr>
        <p:spPr>
          <a:xfrm>
            <a:off x="5103358" y="1557189"/>
            <a:ext cx="1968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Holders</a:t>
            </a: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07C92243-E302-314D-B0F1-DB0E51C60662}"/>
              </a:ext>
            </a:extLst>
          </p:cNvPr>
          <p:cNvCxnSpPr>
            <a:cxnSpLocks/>
          </p:cNvCxnSpPr>
          <p:nvPr/>
        </p:nvCxnSpPr>
        <p:spPr>
          <a:xfrm>
            <a:off x="4184818" y="5303424"/>
            <a:ext cx="3805881" cy="3566"/>
          </a:xfrm>
          <a:prstGeom prst="straightConnector1">
            <a:avLst/>
          </a:prstGeom>
          <a:ln w="57150">
            <a:solidFill>
              <a:srgbClr val="628393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0861FDF-0505-034B-B1A2-64639FA0F237}"/>
              </a:ext>
            </a:extLst>
          </p:cNvPr>
          <p:cNvSpPr txBox="1"/>
          <p:nvPr/>
        </p:nvSpPr>
        <p:spPr>
          <a:xfrm>
            <a:off x="3987107" y="5402649"/>
            <a:ext cx="4226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Trust (digital signature of issuing authority)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Open (no technical integrations required)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54E096-1C3B-6142-BC35-79032988868F}"/>
              </a:ext>
            </a:extLst>
          </p:cNvPr>
          <p:cNvSpPr txBox="1"/>
          <p:nvPr/>
        </p:nvSpPr>
        <p:spPr>
          <a:xfrm>
            <a:off x="165730" y="1659195"/>
            <a:ext cx="43323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1. Issuing Verified Person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Given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Family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Date of birth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</a:t>
            </a:r>
            <a:br>
              <a:rPr lang="en-US" sz="1600" dirty="0">
                <a:solidFill>
                  <a:schemeClr val="bg1">
                    <a:lumMod val="75000"/>
                  </a:schemeClr>
                </a:solidFill>
              </a:rPr>
            </a:b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2. Issuing Verified Organization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Business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Business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….</a:t>
            </a:r>
          </a:p>
        </p:txBody>
      </p:sp>
      <p:pic>
        <p:nvPicPr>
          <p:cNvPr id="25" name="Google Shape;351;p31" descr="Binary with solid fill">
            <a:extLst>
              <a:ext uri="{FF2B5EF4-FFF2-40B4-BE49-F238E27FC236}">
                <a16:creationId xmlns:a16="http://schemas.microsoft.com/office/drawing/2014/main" id="{3568FE3A-A3DC-354C-A9CB-69929B040CDB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0557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52;p31" descr="Binary with solid fill">
            <a:extLst>
              <a:ext uri="{FF2B5EF4-FFF2-40B4-BE49-F238E27FC236}">
                <a16:creationId xmlns:a16="http://schemas.microsoft.com/office/drawing/2014/main" id="{A08FA5F6-8B9E-3A4B-A263-EBCDF0F78C0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1701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360;p31">
            <a:extLst>
              <a:ext uri="{FF2B5EF4-FFF2-40B4-BE49-F238E27FC236}">
                <a16:creationId xmlns:a16="http://schemas.microsoft.com/office/drawing/2014/main" id="{428ECA9F-7574-5442-8CAF-9718FEB9CE87}"/>
              </a:ext>
            </a:extLst>
          </p:cNvPr>
          <p:cNvSpPr txBox="1"/>
          <p:nvPr/>
        </p:nvSpPr>
        <p:spPr>
          <a:xfrm>
            <a:off x="1145752" y="6361068"/>
            <a:ext cx="9893553" cy="5231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Public Infrastructure for Digital Credential Verification</a:t>
            </a:r>
            <a:endParaRPr sz="1467" b="1" dirty="0"/>
          </a:p>
        </p:txBody>
      </p:sp>
      <p:sp>
        <p:nvSpPr>
          <p:cNvPr id="28" name="Google Shape;335;p31">
            <a:extLst>
              <a:ext uri="{FF2B5EF4-FFF2-40B4-BE49-F238E27FC236}">
                <a16:creationId xmlns:a16="http://schemas.microsoft.com/office/drawing/2014/main" id="{64B6D622-BFE2-494A-8280-784FB714CF8A}"/>
              </a:ext>
            </a:extLst>
          </p:cNvPr>
          <p:cNvSpPr/>
          <p:nvPr/>
        </p:nvSpPr>
        <p:spPr>
          <a:xfrm>
            <a:off x="5897529" y="3347259"/>
            <a:ext cx="2097600" cy="1812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336;p31" descr="Crown">
            <a:extLst>
              <a:ext uri="{FF2B5EF4-FFF2-40B4-BE49-F238E27FC236}">
                <a16:creationId xmlns:a16="http://schemas.microsoft.com/office/drawing/2014/main" id="{7BCE8CEA-240B-9E40-A0CD-FD02A199410A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3036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37;p31" descr="Suitcase">
            <a:extLst>
              <a:ext uri="{FF2B5EF4-FFF2-40B4-BE49-F238E27FC236}">
                <a16:creationId xmlns:a16="http://schemas.microsoft.com/office/drawing/2014/main" id="{0EB5ED63-EC4E-564A-8869-493BE47313F5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627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38;p31" descr="Briefcase">
            <a:extLst>
              <a:ext uri="{FF2B5EF4-FFF2-40B4-BE49-F238E27FC236}">
                <a16:creationId xmlns:a16="http://schemas.microsoft.com/office/drawing/2014/main" id="{8DE114CE-68AB-554B-8BFF-F6162DB15421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1903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39;p31" descr="Star">
            <a:extLst>
              <a:ext uri="{FF2B5EF4-FFF2-40B4-BE49-F238E27FC236}">
                <a16:creationId xmlns:a16="http://schemas.microsoft.com/office/drawing/2014/main" id="{1052F378-A059-4A42-8546-C5C1C623FBD1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627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40;p31" descr="Wreath">
            <a:extLst>
              <a:ext uri="{FF2B5EF4-FFF2-40B4-BE49-F238E27FC236}">
                <a16:creationId xmlns:a16="http://schemas.microsoft.com/office/drawing/2014/main" id="{C7EC972E-2498-DB42-8C3C-971F2BB67DA5}"/>
              </a:ext>
            </a:extLst>
          </p:cNvPr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8808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1;p31" descr="Diamond">
            <a:extLst>
              <a:ext uri="{FF2B5EF4-FFF2-40B4-BE49-F238E27FC236}">
                <a16:creationId xmlns:a16="http://schemas.microsoft.com/office/drawing/2014/main" id="{1AE494BC-B62F-1747-9BC0-E2C5954D49CF}"/>
              </a:ext>
            </a:extLst>
          </p:cNvPr>
          <p:cNvPicPr preferRelativeResize="0"/>
          <p:nvPr/>
        </p:nvPicPr>
        <p:blipFill rotWithShape="1"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2845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42;p31">
            <a:extLst>
              <a:ext uri="{FF2B5EF4-FFF2-40B4-BE49-F238E27FC236}">
                <a16:creationId xmlns:a16="http://schemas.microsoft.com/office/drawing/2014/main" id="{3935B70F-5D39-2644-957C-78A9986DEE00}"/>
              </a:ext>
            </a:extLst>
          </p:cNvPr>
          <p:cNvSpPr txBox="1"/>
          <p:nvPr/>
        </p:nvSpPr>
        <p:spPr>
          <a:xfrm>
            <a:off x="5897529" y="3349133"/>
            <a:ext cx="2097600" cy="6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1867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Trusted Wallet from App Stores</a:t>
            </a:r>
            <a:endParaRPr sz="1467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87ADD6-BF50-7248-AD1B-51E8E1FB1798}"/>
              </a:ext>
            </a:extLst>
          </p:cNvPr>
          <p:cNvSpPr txBox="1"/>
          <p:nvPr/>
        </p:nvSpPr>
        <p:spPr>
          <a:xfrm>
            <a:off x="7234359" y="1978964"/>
            <a:ext cx="40263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Verified Person Credentials</a:t>
            </a:r>
            <a:br>
              <a:rPr lang="en-US" sz="1600" dirty="0"/>
            </a:br>
            <a:r>
              <a:rPr lang="en-US" sz="1600" dirty="0"/>
              <a:t>and/or</a:t>
            </a:r>
          </a:p>
          <a:p>
            <a:r>
              <a:rPr lang="en-US" dirty="0"/>
              <a:t>Verified Organization Credentials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ECD757-24E4-794B-B3B4-A64750EABFB4}"/>
              </a:ext>
            </a:extLst>
          </p:cNvPr>
          <p:cNvSpPr txBox="1"/>
          <p:nvPr/>
        </p:nvSpPr>
        <p:spPr>
          <a:xfrm>
            <a:off x="144870" y="1727288"/>
            <a:ext cx="4173159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Current status: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QC/ON/BC are jointly operating a ledger to support their joint development and implementation initiatives.</a:t>
            </a:r>
            <a:br>
              <a:rPr lang="en-US" dirty="0"/>
            </a:br>
            <a:endParaRPr lang="en-US" dirty="0"/>
          </a:p>
          <a:p>
            <a:r>
              <a:rPr lang="en-US" dirty="0"/>
              <a:t>It’s called </a:t>
            </a:r>
            <a:r>
              <a:rPr lang="en-US" dirty="0" err="1"/>
              <a:t>CANdy</a:t>
            </a:r>
            <a:r>
              <a:rPr lang="en-US" dirty="0"/>
              <a:t>-Dev (developer grade instance) and, it can be seen here: </a:t>
            </a:r>
            <a:r>
              <a:rPr lang="en-US" dirty="0">
                <a:hlinkClick r:id="rId13"/>
              </a:rPr>
              <a:t>https://candy-dev.idlab.org/</a:t>
            </a:r>
            <a:r>
              <a:rPr lang="en-US" dirty="0"/>
              <a:t> (ledger browser contributed by the Digital Identity Laboratory of Canada)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6053C0-4A6E-4F98-BE05-5EAF748EBF4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0755" y="1235918"/>
            <a:ext cx="6439530" cy="5017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own Arrow 6">
            <a:extLst>
              <a:ext uri="{FF2B5EF4-FFF2-40B4-BE49-F238E27FC236}">
                <a16:creationId xmlns:a16="http://schemas.microsoft.com/office/drawing/2014/main" id="{B5364B41-4E87-3243-9435-FB43DD48D3AF}"/>
              </a:ext>
            </a:extLst>
          </p:cNvPr>
          <p:cNvSpPr/>
          <p:nvPr/>
        </p:nvSpPr>
        <p:spPr>
          <a:xfrm rot="12656311">
            <a:off x="4397930" y="4174876"/>
            <a:ext cx="733542" cy="21974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84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17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1892668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219206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550741" y="4920507"/>
            <a:ext cx="4351833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Issuers </a:t>
            </a:r>
            <a:endParaRPr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01475" y="2601534"/>
            <a:ext cx="1003194" cy="100663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532399" y="4920507"/>
            <a:ext cx="6096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Verifiers</a:t>
            </a:r>
            <a:endParaRPr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0" y="22721"/>
            <a:ext cx="11523785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Pan-Canadian Digital Trust/Identity:</a:t>
            </a:r>
            <a:br>
              <a:rPr lang="en-US" dirty="0"/>
            </a:br>
            <a:r>
              <a:rPr lang="en-US" dirty="0"/>
              <a:t>Missing Wallets</a:t>
            </a:r>
            <a:endParaRPr dirty="0"/>
          </a:p>
        </p:txBody>
      </p:sp>
      <p:sp>
        <p:nvSpPr>
          <p:cNvPr id="363" name="Google Shape;363;p31"/>
          <p:cNvSpPr txBox="1"/>
          <p:nvPr/>
        </p:nvSpPr>
        <p:spPr>
          <a:xfrm>
            <a:off x="5103358" y="1557189"/>
            <a:ext cx="1968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Holders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7EDD6A-1510-3F40-B6DD-85D5A3D6619B}"/>
              </a:ext>
            </a:extLst>
          </p:cNvPr>
          <p:cNvCxnSpPr>
            <a:cxnSpLocks/>
          </p:cNvCxnSpPr>
          <p:nvPr/>
        </p:nvCxnSpPr>
        <p:spPr>
          <a:xfrm flipV="1">
            <a:off x="2932670" y="3372271"/>
            <a:ext cx="2136951" cy="1345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07C92243-E302-314D-B0F1-DB0E51C60662}"/>
              </a:ext>
            </a:extLst>
          </p:cNvPr>
          <p:cNvCxnSpPr>
            <a:cxnSpLocks/>
          </p:cNvCxnSpPr>
          <p:nvPr/>
        </p:nvCxnSpPr>
        <p:spPr>
          <a:xfrm>
            <a:off x="4184818" y="5303424"/>
            <a:ext cx="3805881" cy="3566"/>
          </a:xfrm>
          <a:prstGeom prst="straightConnector1">
            <a:avLst/>
          </a:prstGeom>
          <a:ln w="57150">
            <a:solidFill>
              <a:srgbClr val="628393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0861FDF-0505-034B-B1A2-64639FA0F237}"/>
              </a:ext>
            </a:extLst>
          </p:cNvPr>
          <p:cNvSpPr txBox="1"/>
          <p:nvPr/>
        </p:nvSpPr>
        <p:spPr>
          <a:xfrm>
            <a:off x="3987107" y="5402649"/>
            <a:ext cx="4226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Trust (digital signature of issuing authority)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Open (no technical integrations required)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54E096-1C3B-6142-BC35-79032988868F}"/>
              </a:ext>
            </a:extLst>
          </p:cNvPr>
          <p:cNvSpPr txBox="1"/>
          <p:nvPr/>
        </p:nvSpPr>
        <p:spPr>
          <a:xfrm>
            <a:off x="165730" y="1659195"/>
            <a:ext cx="43323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1. Issuing Verified Person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Given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Family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Date of birth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</a:t>
            </a:r>
            <a:br>
              <a:rPr lang="en-US" sz="1600" dirty="0">
                <a:solidFill>
                  <a:schemeClr val="bg1">
                    <a:lumMod val="75000"/>
                  </a:schemeClr>
                </a:solidFill>
              </a:rPr>
            </a:b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2. Issuing Verified Organization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Business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Business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….</a:t>
            </a:r>
          </a:p>
        </p:txBody>
      </p:sp>
      <p:pic>
        <p:nvPicPr>
          <p:cNvPr id="25" name="Google Shape;351;p31" descr="Binary with solid fill">
            <a:extLst>
              <a:ext uri="{FF2B5EF4-FFF2-40B4-BE49-F238E27FC236}">
                <a16:creationId xmlns:a16="http://schemas.microsoft.com/office/drawing/2014/main" id="{3568FE3A-A3DC-354C-A9CB-69929B040CDB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0557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52;p31" descr="Binary with solid fill">
            <a:extLst>
              <a:ext uri="{FF2B5EF4-FFF2-40B4-BE49-F238E27FC236}">
                <a16:creationId xmlns:a16="http://schemas.microsoft.com/office/drawing/2014/main" id="{A08FA5F6-8B9E-3A4B-A263-EBCDF0F78C0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1701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360;p31">
            <a:extLst>
              <a:ext uri="{FF2B5EF4-FFF2-40B4-BE49-F238E27FC236}">
                <a16:creationId xmlns:a16="http://schemas.microsoft.com/office/drawing/2014/main" id="{428ECA9F-7574-5442-8CAF-9718FEB9CE87}"/>
              </a:ext>
            </a:extLst>
          </p:cNvPr>
          <p:cNvSpPr txBox="1"/>
          <p:nvPr/>
        </p:nvSpPr>
        <p:spPr>
          <a:xfrm>
            <a:off x="1145752" y="6361068"/>
            <a:ext cx="9893553" cy="5231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Public Infrastructure for Digital Credential Verification</a:t>
            </a:r>
            <a:endParaRPr sz="1467" b="1" dirty="0"/>
          </a:p>
        </p:txBody>
      </p:sp>
      <p:sp>
        <p:nvSpPr>
          <p:cNvPr id="28" name="Google Shape;335;p31">
            <a:extLst>
              <a:ext uri="{FF2B5EF4-FFF2-40B4-BE49-F238E27FC236}">
                <a16:creationId xmlns:a16="http://schemas.microsoft.com/office/drawing/2014/main" id="{64B6D622-BFE2-494A-8280-784FB714CF8A}"/>
              </a:ext>
            </a:extLst>
          </p:cNvPr>
          <p:cNvSpPr/>
          <p:nvPr/>
        </p:nvSpPr>
        <p:spPr>
          <a:xfrm>
            <a:off x="5897529" y="3347259"/>
            <a:ext cx="2097600" cy="1812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42;p31">
            <a:extLst>
              <a:ext uri="{FF2B5EF4-FFF2-40B4-BE49-F238E27FC236}">
                <a16:creationId xmlns:a16="http://schemas.microsoft.com/office/drawing/2014/main" id="{3935B70F-5D39-2644-957C-78A9986DEE00}"/>
              </a:ext>
            </a:extLst>
          </p:cNvPr>
          <p:cNvSpPr txBox="1"/>
          <p:nvPr/>
        </p:nvSpPr>
        <p:spPr>
          <a:xfrm>
            <a:off x="5897529" y="3349133"/>
            <a:ext cx="2097600" cy="892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1867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Trusted Wallet from App Stores</a:t>
            </a:r>
            <a:br>
              <a:rPr lang="en" sz="1867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467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87ADD6-BF50-7248-AD1B-51E8E1FB1798}"/>
              </a:ext>
            </a:extLst>
          </p:cNvPr>
          <p:cNvSpPr txBox="1"/>
          <p:nvPr/>
        </p:nvSpPr>
        <p:spPr>
          <a:xfrm>
            <a:off x="7234359" y="1978964"/>
            <a:ext cx="40263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Verified Person Credentials</a:t>
            </a:r>
            <a:br>
              <a:rPr lang="en-US" sz="16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and/or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Verified Organization Credentials</a:t>
            </a:r>
          </a:p>
        </p:txBody>
      </p:sp>
      <p:pic>
        <p:nvPicPr>
          <p:cNvPr id="31" name="Graphic 30" descr="Badge Cross outline">
            <a:extLst>
              <a:ext uri="{FF2B5EF4-FFF2-40B4-BE49-F238E27FC236}">
                <a16:creationId xmlns:a16="http://schemas.microsoft.com/office/drawing/2014/main" id="{AE5ECA10-2C12-D446-9CFC-4D6109D274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81280" y="3089033"/>
            <a:ext cx="2320627" cy="232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839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64A5F84-47BB-42A7-9BAF-49E8CB99FEA1}"/>
              </a:ext>
            </a:extLst>
          </p:cNvPr>
          <p:cNvSpPr/>
          <p:nvPr/>
        </p:nvSpPr>
        <p:spPr>
          <a:xfrm>
            <a:off x="7750628" y="5298899"/>
            <a:ext cx="4441371" cy="1657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E2D547-AD4E-8342-A7FB-C21BBBAEA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Wallets being jointly developed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10099-D6A4-3949-AF89-67D3A5A13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18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43693-E1B3-624E-9D58-3FA71C57EDC1}"/>
              </a:ext>
            </a:extLst>
          </p:cNvPr>
          <p:cNvSpPr txBox="1"/>
          <p:nvPr/>
        </p:nvSpPr>
        <p:spPr>
          <a:xfrm>
            <a:off x="8874421" y="5353315"/>
            <a:ext cx="3222075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Alberta demonstrated this at Joint Councils November 2021 Meeting</a:t>
            </a:r>
          </a:p>
          <a:p>
            <a:pPr marL="88900" indent="-88900">
              <a:buFontTx/>
              <a:buChar char="-"/>
            </a:pPr>
            <a:r>
              <a:rPr lang="en-US" sz="1100" dirty="0"/>
              <a:t>Service to Business Priority</a:t>
            </a:r>
          </a:p>
          <a:p>
            <a:pPr marL="88900" indent="-88900">
              <a:buFontTx/>
              <a:buChar char="-"/>
            </a:pPr>
            <a:r>
              <a:rPr lang="en-US" sz="1100" dirty="0"/>
              <a:t>ISED Sponsored Business Banking Credentials Pilot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46C4BE-196A-459B-911A-9D4CF26732A9}"/>
              </a:ext>
            </a:extLst>
          </p:cNvPr>
          <p:cNvSpPr/>
          <p:nvPr/>
        </p:nvSpPr>
        <p:spPr>
          <a:xfrm>
            <a:off x="0" y="1034143"/>
            <a:ext cx="12192000" cy="583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D2C65E43-4FB9-4243-A632-6606C117F6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5506" y="1566839"/>
            <a:ext cx="2070681" cy="372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Text, letter&#10;&#10;Description automatically generated">
            <a:extLst>
              <a:ext uri="{FF2B5EF4-FFF2-40B4-BE49-F238E27FC236}">
                <a16:creationId xmlns:a16="http://schemas.microsoft.com/office/drawing/2014/main" id="{667005FE-80A6-4BEB-A4D9-04BE2E926C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5826" y="1833396"/>
            <a:ext cx="1759970" cy="31288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9D7CAA1-7312-420B-A28D-7E1D31ADD7A3}"/>
              </a:ext>
            </a:extLst>
          </p:cNvPr>
          <p:cNvSpPr txBox="1"/>
          <p:nvPr/>
        </p:nvSpPr>
        <p:spPr>
          <a:xfrm>
            <a:off x="6031998" y="1050334"/>
            <a:ext cx="234418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BC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C3DF74-C82A-4F2D-B01C-3DFC5FEAA89E}"/>
              </a:ext>
            </a:extLst>
          </p:cNvPr>
          <p:cNvSpPr txBox="1"/>
          <p:nvPr/>
        </p:nvSpPr>
        <p:spPr>
          <a:xfrm>
            <a:off x="9093218" y="1073798"/>
            <a:ext cx="234418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8C9D37-2009-4B3F-8F99-2F6B3C770F3A}"/>
              </a:ext>
            </a:extLst>
          </p:cNvPr>
          <p:cNvSpPr txBox="1"/>
          <p:nvPr/>
        </p:nvSpPr>
        <p:spPr>
          <a:xfrm>
            <a:off x="3209298" y="1073798"/>
            <a:ext cx="234418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E42A82-8B55-4B6A-87F0-23D9299749BE}"/>
              </a:ext>
            </a:extLst>
          </p:cNvPr>
          <p:cNvSpPr txBox="1"/>
          <p:nvPr/>
        </p:nvSpPr>
        <p:spPr>
          <a:xfrm>
            <a:off x="279700" y="1073798"/>
            <a:ext cx="234418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QC</a:t>
            </a:r>
          </a:p>
        </p:txBody>
      </p:sp>
      <p:pic>
        <p:nvPicPr>
          <p:cNvPr id="27" name="Picture 2" descr="See the source image">
            <a:extLst>
              <a:ext uri="{FF2B5EF4-FFF2-40B4-BE49-F238E27FC236}">
                <a16:creationId xmlns:a16="http://schemas.microsoft.com/office/drawing/2014/main" id="{53ACAA88-9448-4E20-9E6B-039FB58E6C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14387" y="1617295"/>
            <a:ext cx="2070681" cy="372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651DBEA-B983-4F15-88DA-DA963AB5118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4074" y="1878194"/>
            <a:ext cx="1725080" cy="3066810"/>
          </a:xfrm>
          <a:prstGeom prst="rect">
            <a:avLst/>
          </a:prstGeom>
        </p:spPr>
      </p:pic>
      <p:pic>
        <p:nvPicPr>
          <p:cNvPr id="28" name="Picture 27" descr="A screenshot of a phone&#10;&#10;Description automatically generated with medium confidence">
            <a:extLst>
              <a:ext uri="{FF2B5EF4-FFF2-40B4-BE49-F238E27FC236}">
                <a16:creationId xmlns:a16="http://schemas.microsoft.com/office/drawing/2014/main" id="{8385D23A-C513-4E7C-B9D0-6D49B68562A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79" y="1597018"/>
            <a:ext cx="1882326" cy="3671237"/>
          </a:xfrm>
          <a:prstGeom prst="rect">
            <a:avLst/>
          </a:prstGeom>
        </p:spPr>
      </p:pic>
      <p:pic>
        <p:nvPicPr>
          <p:cNvPr id="5" name="Picture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54F69B71-6C95-4CC3-AD36-0FB724BFAD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4169" y="1576103"/>
            <a:ext cx="1882326" cy="36903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DFBDB9F-C251-5842-A8BA-1A03ED45F38C}"/>
              </a:ext>
            </a:extLst>
          </p:cNvPr>
          <p:cNvSpPr/>
          <p:nvPr/>
        </p:nvSpPr>
        <p:spPr>
          <a:xfrm>
            <a:off x="133524" y="5152110"/>
            <a:ext cx="8702877" cy="15365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Jointly developed ”white label” open source code for mobile app (iOS, Android)</a:t>
            </a:r>
            <a:br>
              <a:rPr lang="en-US" dirty="0"/>
            </a:br>
            <a:r>
              <a:rPr lang="en-US" dirty="0"/>
              <a:t>Linux Foundation </a:t>
            </a:r>
            <a:r>
              <a:rPr lang="en-US" dirty="0" err="1"/>
              <a:t>github</a:t>
            </a:r>
            <a:r>
              <a:rPr lang="en-US" dirty="0"/>
              <a:t> Hyperledger/bifold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2D157C-358F-854F-A98B-F504B0B5CA75}"/>
              </a:ext>
            </a:extLst>
          </p:cNvPr>
          <p:cNvSpPr/>
          <p:nvPr/>
        </p:nvSpPr>
        <p:spPr>
          <a:xfrm>
            <a:off x="133524" y="6393913"/>
            <a:ext cx="11682367" cy="47258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 Protocols/Interop - Linux Foundation </a:t>
            </a:r>
            <a:r>
              <a:rPr lang="en-US" dirty="0" err="1"/>
              <a:t>github</a:t>
            </a:r>
            <a:r>
              <a:rPr lang="en-US" dirty="0"/>
              <a:t> Hyperledger/</a:t>
            </a:r>
            <a:r>
              <a:rPr lang="en-US" dirty="0" err="1"/>
              <a:t>aries</a:t>
            </a:r>
            <a:r>
              <a:rPr lang="en-US" dirty="0"/>
              <a:t>-framework-</a:t>
            </a:r>
            <a:r>
              <a:rPr lang="en-US" dirty="0" err="1"/>
              <a:t>javascript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Hyperledger/</a:t>
            </a:r>
            <a:r>
              <a:rPr lang="en-US" dirty="0" err="1"/>
              <a:t>aries</a:t>
            </a:r>
            <a:r>
              <a:rPr lang="en-US" dirty="0"/>
              <a:t>-</a:t>
            </a:r>
            <a:r>
              <a:rPr lang="en-US" dirty="0" err="1"/>
              <a:t>cloudagent</a:t>
            </a:r>
            <a:r>
              <a:rPr lang="en-US" dirty="0"/>
              <a:t>-python, Hyperledger/</a:t>
            </a:r>
            <a:r>
              <a:rPr lang="en-US" dirty="0" err="1"/>
              <a:t>indy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742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B51AB1-25CA-414A-8B2D-7F3B4914D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B1B7C4-4E7F-46EF-B570-300B1EF0F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19</a:t>
            </a:fld>
            <a:endParaRPr lang="en-CA"/>
          </a:p>
        </p:txBody>
      </p:sp>
      <p:pic>
        <p:nvPicPr>
          <p:cNvPr id="4" name="Online Media 3" title="ONWalletDemoCANdy-Dev">
            <a:hlinkClick r:id="" action="ppaction://media"/>
            <a:extLst>
              <a:ext uri="{FF2B5EF4-FFF2-40B4-BE49-F238E27FC236}">
                <a16:creationId xmlns:a16="http://schemas.microsoft.com/office/drawing/2014/main" id="{1B131115-0364-4338-96A2-BC2D1A0CC54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D61C4D-853F-4908-B6E3-70E874627D41}"/>
              </a:ext>
            </a:extLst>
          </p:cNvPr>
          <p:cNvSpPr txBox="1"/>
          <p:nvPr/>
        </p:nvSpPr>
        <p:spPr>
          <a:xfrm>
            <a:off x="161365" y="502364"/>
            <a:ext cx="40663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Snapshot of Ontario’s wallet development</a:t>
            </a:r>
          </a:p>
          <a:p>
            <a:endParaRPr lang="en-CA" dirty="0">
              <a:solidFill>
                <a:schemeClr val="bg1"/>
              </a:solidFill>
            </a:endParaRPr>
          </a:p>
          <a:p>
            <a:r>
              <a:rPr lang="en-CA" sz="1600" dirty="0">
                <a:solidFill>
                  <a:schemeClr val="bg1"/>
                </a:solidFill>
              </a:rPr>
              <a:t>https://vimeo.com/674645538/f3a2c1346b</a:t>
            </a:r>
          </a:p>
        </p:txBody>
      </p:sp>
    </p:spTree>
    <p:extLst>
      <p:ext uri="{BB962C8B-B14F-4D97-AF65-F5344CB8AC3E}">
        <p14:creationId xmlns:p14="http://schemas.microsoft.com/office/powerpoint/2010/main" val="3976382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A3FD3-2102-4844-8A37-C4D47FA03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Goals for this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901FD-6FA8-45AD-BDF2-63DE84202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5125"/>
            <a:ext cx="10515600" cy="47196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CA" dirty="0"/>
              <a:t>Profile the status of planning and implementation activities across the jurisdictions. 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/>
              <a:t>Table recommendations for how council members can accelerate the implementation of Pan-Canadian Digital Trust/Identity.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/>
              <a:t>Get direction on whether to sponsor the development of a shared narrative for Pan-Canadian Digital Trust/Identity.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1927ED-7ABC-4950-AF4E-2CD592639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867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20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1892668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219206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550741" y="4920507"/>
            <a:ext cx="4351833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Issuers </a:t>
            </a:r>
            <a:endParaRPr sz="2000" dirty="0"/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01475" y="2601534"/>
            <a:ext cx="1003194" cy="100663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532399" y="4920507"/>
            <a:ext cx="6096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Verifiers</a:t>
            </a:r>
            <a:endParaRPr sz="2000" dirty="0"/>
          </a:p>
        </p:txBody>
      </p:sp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0" y="22721"/>
            <a:ext cx="11523785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dirty="0"/>
              <a:t>Pan-Canadian Digital Trust/Identity: Milestone</a:t>
            </a:r>
            <a:br>
              <a:rPr lang="en-US" dirty="0"/>
            </a:br>
            <a:r>
              <a:rPr lang="en-US" dirty="0"/>
              <a:t>It is now feasible to learn how to provide issuing services.</a:t>
            </a:r>
            <a:endParaRPr dirty="0"/>
          </a:p>
        </p:txBody>
      </p:sp>
      <p:sp>
        <p:nvSpPr>
          <p:cNvPr id="363" name="Google Shape;363;p31"/>
          <p:cNvSpPr txBox="1"/>
          <p:nvPr/>
        </p:nvSpPr>
        <p:spPr>
          <a:xfrm>
            <a:off x="5103358" y="1557189"/>
            <a:ext cx="1968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Holders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7EDD6A-1510-3F40-B6DD-85D5A3D6619B}"/>
              </a:ext>
            </a:extLst>
          </p:cNvPr>
          <p:cNvCxnSpPr>
            <a:cxnSpLocks/>
          </p:cNvCxnSpPr>
          <p:nvPr/>
        </p:nvCxnSpPr>
        <p:spPr>
          <a:xfrm flipV="1">
            <a:off x="2932670" y="3372271"/>
            <a:ext cx="2136951" cy="1345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07C92243-E302-314D-B0F1-DB0E51C60662}"/>
              </a:ext>
            </a:extLst>
          </p:cNvPr>
          <p:cNvCxnSpPr>
            <a:cxnSpLocks/>
          </p:cNvCxnSpPr>
          <p:nvPr/>
        </p:nvCxnSpPr>
        <p:spPr>
          <a:xfrm>
            <a:off x="4184818" y="5303424"/>
            <a:ext cx="3805881" cy="3566"/>
          </a:xfrm>
          <a:prstGeom prst="straightConnector1">
            <a:avLst/>
          </a:prstGeom>
          <a:ln w="57150">
            <a:solidFill>
              <a:srgbClr val="628393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0861FDF-0505-034B-B1A2-64639FA0F237}"/>
              </a:ext>
            </a:extLst>
          </p:cNvPr>
          <p:cNvSpPr txBox="1"/>
          <p:nvPr/>
        </p:nvSpPr>
        <p:spPr>
          <a:xfrm>
            <a:off x="3987107" y="5402649"/>
            <a:ext cx="4226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Trust (digital signature of issuing authority)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Open (no technical integrations required)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54E096-1C3B-6142-BC35-79032988868F}"/>
              </a:ext>
            </a:extLst>
          </p:cNvPr>
          <p:cNvSpPr txBox="1"/>
          <p:nvPr/>
        </p:nvSpPr>
        <p:spPr>
          <a:xfrm>
            <a:off x="165730" y="1659195"/>
            <a:ext cx="43323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Issuing Verified Person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Given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Family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Date of birth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  <a:br>
              <a:rPr lang="en-US" sz="1600" dirty="0"/>
            </a:br>
            <a:endParaRPr lang="en-US" sz="1600" dirty="0"/>
          </a:p>
          <a:p>
            <a:r>
              <a:rPr lang="en-US" b="1" dirty="0"/>
              <a:t>2. Issuing Verified Organization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Business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Business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….</a:t>
            </a:r>
          </a:p>
        </p:txBody>
      </p:sp>
      <p:pic>
        <p:nvPicPr>
          <p:cNvPr id="25" name="Google Shape;351;p31" descr="Binary with solid fill">
            <a:extLst>
              <a:ext uri="{FF2B5EF4-FFF2-40B4-BE49-F238E27FC236}">
                <a16:creationId xmlns:a16="http://schemas.microsoft.com/office/drawing/2014/main" id="{3568FE3A-A3DC-354C-A9CB-69929B040CDB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0557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52;p31" descr="Binary with solid fill">
            <a:extLst>
              <a:ext uri="{FF2B5EF4-FFF2-40B4-BE49-F238E27FC236}">
                <a16:creationId xmlns:a16="http://schemas.microsoft.com/office/drawing/2014/main" id="{A08FA5F6-8B9E-3A4B-A263-EBCDF0F78C0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1701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360;p31">
            <a:extLst>
              <a:ext uri="{FF2B5EF4-FFF2-40B4-BE49-F238E27FC236}">
                <a16:creationId xmlns:a16="http://schemas.microsoft.com/office/drawing/2014/main" id="{428ECA9F-7574-5442-8CAF-9718FEB9CE87}"/>
              </a:ext>
            </a:extLst>
          </p:cNvPr>
          <p:cNvSpPr txBox="1"/>
          <p:nvPr/>
        </p:nvSpPr>
        <p:spPr>
          <a:xfrm>
            <a:off x="1145752" y="6361068"/>
            <a:ext cx="9893553" cy="5231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Public Infrastructure for Digital Credential Verification</a:t>
            </a:r>
            <a:endParaRPr sz="1467" b="1" dirty="0"/>
          </a:p>
        </p:txBody>
      </p:sp>
      <p:sp>
        <p:nvSpPr>
          <p:cNvPr id="28" name="Google Shape;335;p31">
            <a:extLst>
              <a:ext uri="{FF2B5EF4-FFF2-40B4-BE49-F238E27FC236}">
                <a16:creationId xmlns:a16="http://schemas.microsoft.com/office/drawing/2014/main" id="{64B6D622-BFE2-494A-8280-784FB714CF8A}"/>
              </a:ext>
            </a:extLst>
          </p:cNvPr>
          <p:cNvSpPr/>
          <p:nvPr/>
        </p:nvSpPr>
        <p:spPr>
          <a:xfrm>
            <a:off x="5897529" y="3347259"/>
            <a:ext cx="2097600" cy="1812400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336;p31" descr="Crown">
            <a:extLst>
              <a:ext uri="{FF2B5EF4-FFF2-40B4-BE49-F238E27FC236}">
                <a16:creationId xmlns:a16="http://schemas.microsoft.com/office/drawing/2014/main" id="{7BCE8CEA-240B-9E40-A0CD-FD02A199410A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3036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39;p31" descr="Star">
            <a:extLst>
              <a:ext uri="{FF2B5EF4-FFF2-40B4-BE49-F238E27FC236}">
                <a16:creationId xmlns:a16="http://schemas.microsoft.com/office/drawing/2014/main" id="{1052F378-A059-4A42-8546-C5C1C623FBD1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627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40;p31" descr="Wreath">
            <a:extLst>
              <a:ext uri="{FF2B5EF4-FFF2-40B4-BE49-F238E27FC236}">
                <a16:creationId xmlns:a16="http://schemas.microsoft.com/office/drawing/2014/main" id="{C7EC972E-2498-DB42-8C3C-971F2BB67DA5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8808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1;p31" descr="Diamond">
            <a:extLst>
              <a:ext uri="{FF2B5EF4-FFF2-40B4-BE49-F238E27FC236}">
                <a16:creationId xmlns:a16="http://schemas.microsoft.com/office/drawing/2014/main" id="{1AE494BC-B62F-1747-9BC0-E2C5954D49CF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5949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42;p31">
            <a:extLst>
              <a:ext uri="{FF2B5EF4-FFF2-40B4-BE49-F238E27FC236}">
                <a16:creationId xmlns:a16="http://schemas.microsoft.com/office/drawing/2014/main" id="{3935B70F-5D39-2644-957C-78A9986DEE00}"/>
              </a:ext>
            </a:extLst>
          </p:cNvPr>
          <p:cNvSpPr txBox="1"/>
          <p:nvPr/>
        </p:nvSpPr>
        <p:spPr>
          <a:xfrm>
            <a:off x="5897529" y="3349133"/>
            <a:ext cx="2097600" cy="6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1867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Trusted Wallet from App Stores</a:t>
            </a:r>
            <a:endParaRPr sz="1467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87ADD6-BF50-7248-AD1B-51E8E1FB1798}"/>
              </a:ext>
            </a:extLst>
          </p:cNvPr>
          <p:cNvSpPr txBox="1"/>
          <p:nvPr/>
        </p:nvSpPr>
        <p:spPr>
          <a:xfrm>
            <a:off x="7234359" y="1978964"/>
            <a:ext cx="40263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Verified Person Credentials</a:t>
            </a:r>
            <a:br>
              <a:rPr lang="en-US" sz="1600" dirty="0"/>
            </a:br>
            <a:r>
              <a:rPr lang="en-US" sz="1600" dirty="0"/>
              <a:t>and/or</a:t>
            </a:r>
          </a:p>
          <a:p>
            <a:r>
              <a:rPr lang="en-US" dirty="0"/>
              <a:t>Verified Organization Credentials</a:t>
            </a:r>
          </a:p>
        </p:txBody>
      </p:sp>
      <p:sp>
        <p:nvSpPr>
          <p:cNvPr id="37" name="Rounded Rectangular Callout 36">
            <a:extLst>
              <a:ext uri="{FF2B5EF4-FFF2-40B4-BE49-F238E27FC236}">
                <a16:creationId xmlns:a16="http://schemas.microsoft.com/office/drawing/2014/main" id="{1B8EB2E9-A173-A740-8967-0A17899F1661}"/>
              </a:ext>
            </a:extLst>
          </p:cNvPr>
          <p:cNvSpPr/>
          <p:nvPr/>
        </p:nvSpPr>
        <p:spPr>
          <a:xfrm>
            <a:off x="114152" y="4861573"/>
            <a:ext cx="1812972" cy="828335"/>
          </a:xfrm>
          <a:prstGeom prst="wedgeRoundRectCallout">
            <a:avLst>
              <a:gd name="adj1" fmla="val 2751"/>
              <a:gd name="adj2" fmla="val -1855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“proof of business registration”</a:t>
            </a:r>
          </a:p>
        </p:txBody>
      </p:sp>
    </p:spTree>
    <p:extLst>
      <p:ext uri="{BB962C8B-B14F-4D97-AF65-F5344CB8AC3E}">
        <p14:creationId xmlns:p14="http://schemas.microsoft.com/office/powerpoint/2010/main" val="1018965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21D5C56-437F-4B50-89AB-3416384C62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87" t="8319" r="16905" b="8474"/>
          <a:stretch/>
        </p:blipFill>
        <p:spPr>
          <a:xfrm>
            <a:off x="9463030" y="1382713"/>
            <a:ext cx="2079147" cy="45381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84B1073-3C4D-41F7-95CF-732B11C95F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87" t="8319" r="16905" b="8474"/>
          <a:stretch/>
        </p:blipFill>
        <p:spPr>
          <a:xfrm>
            <a:off x="7434835" y="1382713"/>
            <a:ext cx="2079147" cy="45381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3EC7A9-F007-AD43-BDE0-345A01C5E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of </a:t>
            </a:r>
            <a:r>
              <a:rPr lang="en-US" i="1" dirty="0"/>
              <a:t>an</a:t>
            </a:r>
            <a:r>
              <a:rPr lang="en-US" dirty="0"/>
              <a:t> approach for issuing Verified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5B908-905E-1F45-B063-82E5AF2BA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82713"/>
            <a:ext cx="7050280" cy="4719638"/>
          </a:xfrm>
        </p:spPr>
        <p:txBody>
          <a:bodyPr>
            <a:normAutofit/>
          </a:bodyPr>
          <a:lstStyle/>
          <a:p>
            <a:r>
              <a:rPr lang="en-US" dirty="0"/>
              <a:t>Alberta</a:t>
            </a:r>
          </a:p>
          <a:p>
            <a:pPr lvl="1"/>
            <a:r>
              <a:rPr lang="en-US" dirty="0"/>
              <a:t>Demonstrated at Joint Councils November 2021</a:t>
            </a:r>
          </a:p>
          <a:p>
            <a:pPr lvl="1"/>
            <a:r>
              <a:rPr lang="en-US" dirty="0"/>
              <a:t>Since that time:</a:t>
            </a:r>
          </a:p>
          <a:p>
            <a:pPr marL="914400" lvl="1" fontAlgn="base"/>
            <a:r>
              <a:rPr lang="en-CA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December 2021, the Alberta Open Identity (</a:t>
            </a:r>
            <a:r>
              <a:rPr lang="en-CA" sz="1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AoID</a:t>
            </a:r>
            <a:r>
              <a:rPr lang="en-CA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pilot launched with the first wave of participants.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CA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14400" lvl="1" fontAlgn="base"/>
            <a:r>
              <a:rPr lang="en-CA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the pilot, the Government of Alberta acts as an issuer, residents of Alberta act as holders, and ATB Financial acts as a verifier.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CA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14400" lvl="1" fontAlgn="base"/>
            <a:r>
              <a:rPr lang="en-CA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First, the Albertan gets a verified </a:t>
            </a:r>
            <a:r>
              <a:rPr lang="en-CA" sz="1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MyAlberta</a:t>
            </a:r>
            <a:r>
              <a:rPr lang="en-CA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Digital ID using their email address and information from their ID card, which is verified against the authoritative government record. 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CA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14400" lvl="1" fontAlgn="base"/>
            <a:r>
              <a:rPr lang="en-CA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Next, they add, or hold, their verified </a:t>
            </a:r>
            <a:r>
              <a:rPr lang="en-CA" sz="1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MyAlberta</a:t>
            </a:r>
            <a:r>
              <a:rPr lang="en-CA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Digital ID as a trusted credential in their digital wallet. The Government of Alberta issues the credential using its new credential issuance application.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CA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14400" lvl="1" fontAlgn="base"/>
            <a:r>
              <a:rPr lang="en-CA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Finally, they use their </a:t>
            </a:r>
            <a:r>
              <a:rPr lang="en-CA" sz="1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MyAlberta</a:t>
            </a:r>
            <a:r>
              <a:rPr lang="en-CA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Digital ID (verified person credential) to open a bank account online at ATB. ATB can trust the verifiable credential because the Government of Alberta signs the credential.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DD098-4B9C-EF46-806A-0FE121BCE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2A5E0B-9133-4067-8D54-39CB4C8AEA17}"/>
              </a:ext>
            </a:extLst>
          </p:cNvPr>
          <p:cNvSpPr txBox="1"/>
          <p:nvPr/>
        </p:nvSpPr>
        <p:spPr>
          <a:xfrm>
            <a:off x="1160930" y="6277302"/>
            <a:ext cx="7449672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British Columbia is working to use the same model…</a:t>
            </a:r>
          </a:p>
        </p:txBody>
      </p:sp>
      <p:pic>
        <p:nvPicPr>
          <p:cNvPr id="11" name="Picture 10" descr="Table&#10;&#10;Description automatically generated with low confidence">
            <a:extLst>
              <a:ext uri="{FF2B5EF4-FFF2-40B4-BE49-F238E27FC236}">
                <a16:creationId xmlns:a16="http://schemas.microsoft.com/office/drawing/2014/main" id="{5CAEB287-E185-4566-A7D8-F1A5B9780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7418" y="1763181"/>
            <a:ext cx="1781224" cy="3760363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2BBD53E-2B63-4960-BE06-EDC36FA3AA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466" y="1763181"/>
            <a:ext cx="1780957" cy="375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4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nline Media 4">
            <a:hlinkClick r:id="" action="ppaction://media"/>
            <a:extLst>
              <a:ext uri="{FF2B5EF4-FFF2-40B4-BE49-F238E27FC236}">
                <a16:creationId xmlns:a16="http://schemas.microsoft.com/office/drawing/2014/main" id="{02566C64-6CEE-4F45-BA29-C71BECA52E6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C8981E-32A1-4D5C-949F-6EDD26F00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22</a:t>
            </a:fld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4D1BF9-2940-45E4-854C-43DFDA1D69FF}"/>
              </a:ext>
            </a:extLst>
          </p:cNvPr>
          <p:cNvSpPr txBox="1"/>
          <p:nvPr/>
        </p:nvSpPr>
        <p:spPr>
          <a:xfrm>
            <a:off x="161365" y="502364"/>
            <a:ext cx="40663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Snapshot of BC working to issue verified person using similar model as AB</a:t>
            </a:r>
          </a:p>
          <a:p>
            <a:endParaRPr lang="en-CA" dirty="0">
              <a:solidFill>
                <a:schemeClr val="bg1"/>
              </a:solidFill>
            </a:endParaRPr>
          </a:p>
          <a:p>
            <a:r>
              <a:rPr lang="en-CA" sz="1600" dirty="0">
                <a:solidFill>
                  <a:schemeClr val="bg1"/>
                </a:solidFill>
              </a:rPr>
              <a:t>https://vimeo.com/674176634/2292990f56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FCD2FC-BC72-4C86-8416-525E78D2F1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295" t="22060" r="33257" b="25818"/>
          <a:stretch/>
        </p:blipFill>
        <p:spPr>
          <a:xfrm>
            <a:off x="7215448" y="226640"/>
            <a:ext cx="4345119" cy="595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99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ECDF286-560A-4024-A87A-F9DB261D6478}"/>
              </a:ext>
            </a:extLst>
          </p:cNvPr>
          <p:cNvSpPr/>
          <p:nvPr/>
        </p:nvSpPr>
        <p:spPr>
          <a:xfrm>
            <a:off x="8077200" y="5486400"/>
            <a:ext cx="411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1902D-B760-42D5-92DE-B08B88E8C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Contribution from Service to Business Priority – digital credentials for business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A0230-4AF7-4F9D-AB6D-9F570708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D1567B-B879-4544-90D6-77E0AED48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80" y="1525998"/>
            <a:ext cx="5799813" cy="3267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6127B5-2F31-401A-8626-3E9AA076F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761" y="3528321"/>
            <a:ext cx="5799815" cy="3267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47C6A8-C535-42BF-8322-3B053C7E8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306" y="1525998"/>
            <a:ext cx="5799813" cy="3267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30726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 with medium confidence">
            <a:extLst>
              <a:ext uri="{FF2B5EF4-FFF2-40B4-BE49-F238E27FC236}">
                <a16:creationId xmlns:a16="http://schemas.microsoft.com/office/drawing/2014/main" id="{12EB5734-1B7F-4173-8A08-9C9602D036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625"/>
          <a:stretch/>
        </p:blipFill>
        <p:spPr>
          <a:xfrm>
            <a:off x="340203" y="1477001"/>
            <a:ext cx="6391101" cy="43607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B9FE0E-F7B4-482A-9BEE-D2562275D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way to get started - together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9E7C36-A896-4D59-AFAC-532CA992C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1603F7-4890-4964-8D53-EAA79A1CA576}"/>
              </a:ext>
            </a:extLst>
          </p:cNvPr>
          <p:cNvSpPr txBox="1"/>
          <p:nvPr/>
        </p:nvSpPr>
        <p:spPr>
          <a:xfrm>
            <a:off x="1163251" y="5707857"/>
            <a:ext cx="6169961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These provinces are aligned. They hold the potential to address 87% of the Canadian population.</a:t>
            </a:r>
          </a:p>
          <a:p>
            <a:r>
              <a:rPr lang="en-US" sz="1400" dirty="0"/>
              <a:t>If add NS = 90%</a:t>
            </a:r>
          </a:p>
          <a:p>
            <a:r>
              <a:rPr lang="en-US" sz="1400" dirty="0"/>
              <a:t>If add SK = 93%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935E1B-C74B-4FC8-9C3E-4A2DBADB3EC2}"/>
              </a:ext>
            </a:extLst>
          </p:cNvPr>
          <p:cNvSpPr txBox="1"/>
          <p:nvPr/>
        </p:nvSpPr>
        <p:spPr>
          <a:xfrm>
            <a:off x="7333212" y="1337315"/>
            <a:ext cx="49616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QC/ON/BC – using modern methods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Agile digital delivery teams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Active, daily, collaboration, check-ins, chats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Joint development of features and software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Joint operation of technical services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Sprint cycles, rapid iteration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Open, open source, open intellectual property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Part of a globe spanning community working to address digital trust</a:t>
            </a:r>
          </a:p>
        </p:txBody>
      </p:sp>
    </p:spTree>
    <p:extLst>
      <p:ext uri="{BB962C8B-B14F-4D97-AF65-F5344CB8AC3E}">
        <p14:creationId xmlns:p14="http://schemas.microsoft.com/office/powerpoint/2010/main" val="3942481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6FC65-7D17-7A49-82DA-A8CE5362F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collaboration is expanding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C82B3-CF31-1049-956A-2BAA34482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6859"/>
            <a:ext cx="10515600" cy="4719638"/>
          </a:xfrm>
        </p:spPr>
        <p:txBody>
          <a:bodyPr>
            <a:normAutofit/>
          </a:bodyPr>
          <a:lstStyle/>
          <a:p>
            <a:r>
              <a:rPr lang="en-US" dirty="0"/>
              <a:t>Software and technical services</a:t>
            </a:r>
          </a:p>
          <a:p>
            <a:r>
              <a:rPr lang="en-US" dirty="0"/>
              <a:t>Security designs, reviews, code reviews, reviews of cryptography</a:t>
            </a:r>
          </a:p>
          <a:p>
            <a:pPr lvl="1"/>
            <a:r>
              <a:rPr lang="en-US" dirty="0"/>
              <a:t>Including engagement with the Digital Identity Laboratory of Canada</a:t>
            </a:r>
          </a:p>
          <a:p>
            <a:r>
              <a:rPr lang="en-US" dirty="0"/>
              <a:t>Privacy designs, assessments</a:t>
            </a:r>
          </a:p>
          <a:p>
            <a:r>
              <a:rPr lang="en-US" dirty="0"/>
              <a:t>Engagements with legal advisors</a:t>
            </a:r>
          </a:p>
          <a:p>
            <a:r>
              <a:rPr lang="en-US" dirty="0"/>
              <a:t>User experience design, user testing, validation</a:t>
            </a:r>
          </a:p>
          <a:p>
            <a:r>
              <a:rPr lang="en-US" dirty="0"/>
              <a:t>Agreements for advancing the collaboration and cooperative, joint, operations forward to test, staging and production level services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0AE87-A876-C640-A7E2-8476F6F3B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73C0C0-A8AC-804E-9EE7-82665656AFFA}"/>
              </a:ext>
            </a:extLst>
          </p:cNvPr>
          <p:cNvSpPr txBox="1"/>
          <p:nvPr/>
        </p:nvSpPr>
        <p:spPr>
          <a:xfrm>
            <a:off x="1719581" y="6198255"/>
            <a:ext cx="663702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Open for your teams to join in</a:t>
            </a:r>
          </a:p>
        </p:txBody>
      </p:sp>
    </p:spTree>
    <p:extLst>
      <p:ext uri="{BB962C8B-B14F-4D97-AF65-F5344CB8AC3E}">
        <p14:creationId xmlns:p14="http://schemas.microsoft.com/office/powerpoint/2010/main" val="1555451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D431080-9AE4-4C60-8752-BBD89CFE5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6121"/>
            <a:ext cx="10548938" cy="1014413"/>
          </a:xfrm>
        </p:spPr>
        <p:txBody>
          <a:bodyPr/>
          <a:lstStyle/>
          <a:p>
            <a:r>
              <a:rPr lang="en-CA" dirty="0"/>
              <a:t>A way to get started - together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22D76F-7598-427D-A584-C858EE2C5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26</a:t>
            </a:fld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267302-67A1-4F2D-AC2F-CEEDA72F7371}"/>
              </a:ext>
            </a:extLst>
          </p:cNvPr>
          <p:cNvSpPr/>
          <p:nvPr/>
        </p:nvSpPr>
        <p:spPr>
          <a:xfrm>
            <a:off x="0" y="699247"/>
            <a:ext cx="12192000" cy="1108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7B97701-6019-4B54-BEC8-E0CDCF77017E}"/>
              </a:ext>
            </a:extLst>
          </p:cNvPr>
          <p:cNvSpPr/>
          <p:nvPr/>
        </p:nvSpPr>
        <p:spPr>
          <a:xfrm>
            <a:off x="469751" y="1737362"/>
            <a:ext cx="11252498" cy="3578751"/>
          </a:xfrm>
          <a:custGeom>
            <a:avLst/>
            <a:gdLst>
              <a:gd name="connsiteX0" fmla="*/ 0 w 11252498"/>
              <a:gd name="connsiteY0" fmla="*/ 3578751 h 3578751"/>
              <a:gd name="connsiteX1" fmla="*/ 903642 w 11252498"/>
              <a:gd name="connsiteY1" fmla="*/ 2922535 h 3578751"/>
              <a:gd name="connsiteX2" fmla="*/ 2614108 w 11252498"/>
              <a:gd name="connsiteY2" fmla="*/ 1846770 h 3578751"/>
              <a:gd name="connsiteX3" fmla="*/ 4238513 w 11252498"/>
              <a:gd name="connsiteY3" fmla="*/ 3481932 h 3578751"/>
              <a:gd name="connsiteX4" fmla="*/ 7627171 w 11252498"/>
              <a:gd name="connsiteY4" fmla="*/ 7212 h 3578751"/>
              <a:gd name="connsiteX5" fmla="*/ 11252498 w 11252498"/>
              <a:gd name="connsiteY5" fmla="*/ 2502986 h 35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52498" h="3578751">
                <a:moveTo>
                  <a:pt x="0" y="3578751"/>
                </a:moveTo>
                <a:cubicBezTo>
                  <a:pt x="233978" y="3394974"/>
                  <a:pt x="467957" y="3211198"/>
                  <a:pt x="903642" y="2922535"/>
                </a:cubicBezTo>
                <a:cubicBezTo>
                  <a:pt x="1339327" y="2633872"/>
                  <a:pt x="2058296" y="1753537"/>
                  <a:pt x="2614108" y="1846770"/>
                </a:cubicBezTo>
                <a:cubicBezTo>
                  <a:pt x="3169920" y="1940003"/>
                  <a:pt x="3403003" y="3788525"/>
                  <a:pt x="4238513" y="3481932"/>
                </a:cubicBezTo>
                <a:cubicBezTo>
                  <a:pt x="5074023" y="3175339"/>
                  <a:pt x="6458174" y="170370"/>
                  <a:pt x="7627171" y="7212"/>
                </a:cubicBezTo>
                <a:cubicBezTo>
                  <a:pt x="8796168" y="-155946"/>
                  <a:pt x="11252498" y="2502986"/>
                  <a:pt x="11252498" y="2502986"/>
                </a:cubicBezTo>
              </a:path>
            </a:pathLst>
          </a:custGeom>
          <a:noFill/>
          <a:ln w="381000" cmpd="tri">
            <a:solidFill>
              <a:srgbClr val="7030A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3523161294">
                  <a:custGeom>
                    <a:avLst/>
                    <a:gdLst>
                      <a:gd name="connsiteX0" fmla="*/ 0 w 11252498"/>
                      <a:gd name="connsiteY0" fmla="*/ 3578751 h 3578751"/>
                      <a:gd name="connsiteX1" fmla="*/ 903642 w 11252498"/>
                      <a:gd name="connsiteY1" fmla="*/ 2922535 h 3578751"/>
                      <a:gd name="connsiteX2" fmla="*/ 2614108 w 11252498"/>
                      <a:gd name="connsiteY2" fmla="*/ 1846770 h 3578751"/>
                      <a:gd name="connsiteX3" fmla="*/ 4238513 w 11252498"/>
                      <a:gd name="connsiteY3" fmla="*/ 3481932 h 3578751"/>
                      <a:gd name="connsiteX4" fmla="*/ 7627171 w 11252498"/>
                      <a:gd name="connsiteY4" fmla="*/ 7212 h 3578751"/>
                      <a:gd name="connsiteX5" fmla="*/ 11252498 w 11252498"/>
                      <a:gd name="connsiteY5" fmla="*/ 2502986 h 3578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252498" h="3578751" extrusionOk="0">
                        <a:moveTo>
                          <a:pt x="0" y="3578751"/>
                        </a:moveTo>
                        <a:cubicBezTo>
                          <a:pt x="200635" y="3377170"/>
                          <a:pt x="444051" y="3179762"/>
                          <a:pt x="903642" y="2922535"/>
                        </a:cubicBezTo>
                        <a:cubicBezTo>
                          <a:pt x="1282154" y="2736205"/>
                          <a:pt x="2081685" y="1702092"/>
                          <a:pt x="2614108" y="1846770"/>
                        </a:cubicBezTo>
                        <a:cubicBezTo>
                          <a:pt x="2978807" y="1971348"/>
                          <a:pt x="3622229" y="3742141"/>
                          <a:pt x="4238513" y="3481932"/>
                        </a:cubicBezTo>
                        <a:cubicBezTo>
                          <a:pt x="5146846" y="3176748"/>
                          <a:pt x="6406997" y="301799"/>
                          <a:pt x="7627171" y="7212"/>
                        </a:cubicBezTo>
                        <a:cubicBezTo>
                          <a:pt x="8796169" y="-155945"/>
                          <a:pt x="11252498" y="2502986"/>
                          <a:pt x="11252498" y="2502986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3325AD-31AF-4317-B774-7CE2BB28A7A0}"/>
              </a:ext>
            </a:extLst>
          </p:cNvPr>
          <p:cNvSpPr/>
          <p:nvPr/>
        </p:nvSpPr>
        <p:spPr>
          <a:xfrm>
            <a:off x="2624137" y="2524519"/>
            <a:ext cx="714375" cy="24003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tx1"/>
                </a:solidFill>
              </a:rPr>
              <a:t>S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T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A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R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1822E4BD-791C-480C-8AF3-4C75B1CAC59C}"/>
              </a:ext>
            </a:extLst>
          </p:cNvPr>
          <p:cNvSpPr/>
          <p:nvPr/>
        </p:nvSpPr>
        <p:spPr>
          <a:xfrm>
            <a:off x="2624137" y="1074427"/>
            <a:ext cx="714375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D6A3814E-541E-42A3-97A4-13FD3A9B5461}"/>
              </a:ext>
            </a:extLst>
          </p:cNvPr>
          <p:cNvSpPr/>
          <p:nvPr/>
        </p:nvSpPr>
        <p:spPr>
          <a:xfrm rot="10800000">
            <a:off x="2624137" y="4922780"/>
            <a:ext cx="714375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3C5A9B-2EF8-49B0-B166-DD6DE3C0E5F0}"/>
              </a:ext>
            </a:extLst>
          </p:cNvPr>
          <p:cNvSpPr txBox="1"/>
          <p:nvPr/>
        </p:nvSpPr>
        <p:spPr>
          <a:xfrm>
            <a:off x="7135739" y="3231804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The journey ahead…..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8D75-6200-40ED-AC3B-B0B9BCC0CDDE}"/>
              </a:ext>
            </a:extLst>
          </p:cNvPr>
          <p:cNvSpPr txBox="1"/>
          <p:nvPr/>
        </p:nvSpPr>
        <p:spPr>
          <a:xfrm rot="2674844">
            <a:off x="11723058" y="4115534"/>
            <a:ext cx="593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…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9AAA4F-FEAA-42BF-9E31-92981FA43F45}"/>
              </a:ext>
            </a:extLst>
          </p:cNvPr>
          <p:cNvSpPr txBox="1"/>
          <p:nvPr/>
        </p:nvSpPr>
        <p:spPr>
          <a:xfrm>
            <a:off x="1516566" y="6351530"/>
            <a:ext cx="7164726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Getting started does not mean we are “done”…..</a:t>
            </a:r>
          </a:p>
        </p:txBody>
      </p:sp>
    </p:spTree>
    <p:extLst>
      <p:ext uri="{BB962C8B-B14F-4D97-AF65-F5344CB8AC3E}">
        <p14:creationId xmlns:p14="http://schemas.microsoft.com/office/powerpoint/2010/main" val="30413696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5418D-94AF-4175-8B4D-85C98F1D7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Pan-Canadian Digital Trust/Identity:</a:t>
            </a:r>
            <a:br>
              <a:rPr lang="en-CA" dirty="0"/>
            </a:br>
            <a:r>
              <a:rPr lang="en-CA" dirty="0"/>
              <a:t>Critical Success Factors For The Journey Ahead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971A4-334C-4841-9069-493B1E9E5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5297"/>
            <a:ext cx="10515600" cy="4719638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Government of Canada - Michael Goit </a:t>
            </a:r>
          </a:p>
          <a:p>
            <a:r>
              <a:rPr lang="en-CA" dirty="0"/>
              <a:t>Standards and Interoperability</a:t>
            </a:r>
          </a:p>
          <a:p>
            <a:pPr lvl="1"/>
            <a:r>
              <a:rPr lang="en-CA" dirty="0"/>
              <a:t>Baseline technical interoperability</a:t>
            </a:r>
          </a:p>
          <a:p>
            <a:pPr lvl="1"/>
            <a:r>
              <a:rPr lang="en-CA" dirty="0"/>
              <a:t>Digital credential data designs and formats</a:t>
            </a:r>
          </a:p>
          <a:p>
            <a:pPr lvl="1"/>
            <a:r>
              <a:rPr lang="en-CA" dirty="0"/>
              <a:t>Digital credential acceptance and re-use across jurisdictions</a:t>
            </a:r>
          </a:p>
          <a:p>
            <a:pPr lvl="1"/>
            <a:r>
              <a:rPr lang="en-CA" dirty="0"/>
              <a:t>Mutual recognition &amp; trust registries </a:t>
            </a:r>
          </a:p>
          <a:p>
            <a:r>
              <a:rPr lang="en-CA" dirty="0"/>
              <a:t>Legislation and Regulation (Legs and Regs)</a:t>
            </a:r>
          </a:p>
          <a:p>
            <a:pPr lvl="1"/>
            <a:r>
              <a:rPr lang="en-CA" dirty="0"/>
              <a:t>Enable digital economy</a:t>
            </a:r>
          </a:p>
          <a:p>
            <a:r>
              <a:rPr lang="en-CA" dirty="0"/>
              <a:t>Pan-Canadian Consultation </a:t>
            </a:r>
          </a:p>
          <a:p>
            <a:r>
              <a:rPr lang="en-CA" dirty="0"/>
              <a:t>Participation of all jurisdictions</a:t>
            </a:r>
          </a:p>
          <a:p>
            <a:pPr lvl="1"/>
            <a:r>
              <a:rPr lang="en-CA" dirty="0"/>
              <a:t>Digital divide</a:t>
            </a:r>
          </a:p>
          <a:p>
            <a:r>
              <a:rPr lang="en-CA" dirty="0"/>
              <a:t>Inclusive for all Canadians</a:t>
            </a:r>
          </a:p>
          <a:p>
            <a:r>
              <a:rPr lang="en-CA" dirty="0"/>
              <a:t>International partnerships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B7859D-7B0B-4770-87BD-828CA5D87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6409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E7266-9508-6344-8420-8C17DB7E5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0" y="136525"/>
            <a:ext cx="10325100" cy="992189"/>
          </a:xfrm>
        </p:spPr>
        <p:txBody>
          <a:bodyPr>
            <a:normAutofit fontScale="90000"/>
          </a:bodyPr>
          <a:lstStyle/>
          <a:p>
            <a:pPr marL="446088" indent="-446088"/>
            <a:r>
              <a:rPr lang="en-US" dirty="0"/>
              <a:t>3.	As public service leaders you can advance </a:t>
            </a:r>
            <a:br>
              <a:rPr lang="en-US" dirty="0"/>
            </a:br>
            <a:r>
              <a:rPr lang="en-US" dirty="0"/>
              <a:t>Pan-Canadian Digital Trust/Identity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CA583-23B1-D44E-B5E7-CB01966A8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13" y="1644614"/>
            <a:ext cx="5442857" cy="4719638"/>
          </a:xfrm>
        </p:spPr>
        <p:txBody>
          <a:bodyPr>
            <a:normAutofit/>
          </a:bodyPr>
          <a:lstStyle/>
          <a:p>
            <a:pPr marL="444500" indent="-444500">
              <a:buFont typeface="+mj-lt"/>
              <a:buAutoNum type="arabicPeriod"/>
            </a:pPr>
            <a:r>
              <a:rPr lang="en-US" dirty="0"/>
              <a:t>Be champions for the collaboration that is underway</a:t>
            </a:r>
            <a:br>
              <a:rPr lang="en-US" dirty="0"/>
            </a:br>
            <a:endParaRPr lang="en-US" sz="1200" dirty="0"/>
          </a:p>
          <a:p>
            <a:pPr marL="444500" indent="-444500">
              <a:buFont typeface="+mj-lt"/>
              <a:buAutoNum type="arabicPeriod"/>
            </a:pPr>
            <a:r>
              <a:rPr lang="en-US" dirty="0"/>
              <a:t>Join and engage for the priority topics and areas you are addressing (policy, user experience, program design, systems…)</a:t>
            </a:r>
            <a:br>
              <a:rPr lang="en-US" dirty="0"/>
            </a:br>
            <a:endParaRPr lang="en-US" sz="1200" dirty="0"/>
          </a:p>
          <a:p>
            <a:pPr marL="444500" indent="-444500">
              <a:buFont typeface="+mj-lt"/>
              <a:buAutoNum type="arabicPeriod"/>
            </a:pPr>
            <a:r>
              <a:rPr lang="en-US" dirty="0"/>
              <a:t>Invest in establishing your own agile digital delivery teams</a:t>
            </a:r>
          </a:p>
          <a:p>
            <a:pPr marL="444500" indent="-4445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C547A0-6557-5F45-A193-2A1CAA6EB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D901D1-D9CB-A74D-A39C-0C4858241648}"/>
              </a:ext>
            </a:extLst>
          </p:cNvPr>
          <p:cNvSpPr txBox="1"/>
          <p:nvPr/>
        </p:nvSpPr>
        <p:spPr>
          <a:xfrm>
            <a:off x="1147944" y="6032000"/>
            <a:ext cx="7730837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Ontario statistic: </a:t>
            </a:r>
            <a:br>
              <a:rPr lang="en-US" sz="2400" dirty="0"/>
            </a:br>
            <a:r>
              <a:rPr lang="en-US" sz="2400" dirty="0"/>
              <a:t>potential for 3%-6% GDP growth by doing this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CA78980-E896-43C9-96FB-B6814616779C}"/>
              </a:ext>
            </a:extLst>
          </p:cNvPr>
          <p:cNvSpPr txBox="1">
            <a:spLocks/>
          </p:cNvSpPr>
          <p:nvPr/>
        </p:nvSpPr>
        <p:spPr>
          <a:xfrm>
            <a:off x="6123412" y="1644614"/>
            <a:ext cx="6142975" cy="4719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buFont typeface="+mj-lt"/>
              <a:buAutoNum type="arabicPeriod" startAt="4"/>
            </a:pPr>
            <a:r>
              <a:rPr lang="en-US" dirty="0"/>
              <a:t>Create the “infrastructure” to make multi-jurisdictional co-development and collaboration routine and easy</a:t>
            </a:r>
            <a:br>
              <a:rPr lang="en-US" dirty="0"/>
            </a:br>
            <a:endParaRPr lang="en-US" sz="1200" dirty="0"/>
          </a:p>
          <a:p>
            <a:pPr marL="355600" indent="-355600">
              <a:buFont typeface="+mj-lt"/>
              <a:buAutoNum type="arabicPeriod" startAt="4"/>
            </a:pPr>
            <a:r>
              <a:rPr lang="en-US" dirty="0"/>
              <a:t>Exercise crowd control on vendor behavior across your departments</a:t>
            </a:r>
            <a:br>
              <a:rPr lang="en-US" dirty="0"/>
            </a:br>
            <a:endParaRPr lang="en-US" sz="1200" dirty="0"/>
          </a:p>
          <a:p>
            <a:pPr marL="355600" indent="-355600">
              <a:buFont typeface="+mj-lt"/>
              <a:buAutoNum type="arabicPeriod" startAt="4"/>
            </a:pPr>
            <a:r>
              <a:rPr lang="en-US" dirty="0"/>
              <a:t>Engage and assist your JC-JEDI member</a:t>
            </a:r>
          </a:p>
        </p:txBody>
      </p:sp>
    </p:spTree>
    <p:extLst>
      <p:ext uri="{BB962C8B-B14F-4D97-AF65-F5344CB8AC3E}">
        <p14:creationId xmlns:p14="http://schemas.microsoft.com/office/powerpoint/2010/main" val="22332015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BBA39-FBDC-9142-9978-FDC8B5939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4. Would a Shared Narrative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CB4E3-0A9B-9445-BE97-8FFDA52AF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Example:</a:t>
            </a:r>
            <a:br>
              <a:rPr lang="en-US" dirty="0"/>
            </a:br>
            <a:endParaRPr lang="en-US" sz="1400" dirty="0"/>
          </a:p>
          <a:p>
            <a:pPr marL="457200" lvl="1" indent="0">
              <a:buNone/>
            </a:pPr>
            <a:r>
              <a:rPr lang="en-US" sz="2800" dirty="0"/>
              <a:t>“We are working to give time back to small and medium size Canadian business by improving areas such as finance, insurance and legal services, tax administration, permits and licenses”</a:t>
            </a:r>
            <a:br>
              <a:rPr lang="en-US" sz="2800" dirty="0"/>
            </a:br>
            <a:endParaRPr lang="en-US" sz="1400" dirty="0"/>
          </a:p>
          <a:p>
            <a:pPr marL="1200150" lvl="2" indent="-285750"/>
            <a:r>
              <a:rPr lang="en-US" dirty="0"/>
              <a:t>This means doing some work to issue digital verifiable credentials for proof of business registration and ownership</a:t>
            </a:r>
          </a:p>
          <a:p>
            <a:pPr marL="1200150" lvl="2" indent="-285750"/>
            <a:r>
              <a:rPr lang="en-US" dirty="0"/>
              <a:t>The work is in early stages so expect this to be small scale for now with some limited pilots</a:t>
            </a:r>
          </a:p>
          <a:p>
            <a:pPr marL="1200150" lvl="2" indent="-285750"/>
            <a:r>
              <a:rPr lang="en-US" dirty="0"/>
              <a:t>It will take some time to allow the government programs to adjust and figure out how to do this in the digital age that we now live, work and play 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9B48F-4E40-3849-B642-5D04AF47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212912-53B7-4DDC-A012-57FA1FD1D610}"/>
              </a:ext>
            </a:extLst>
          </p:cNvPr>
          <p:cNvSpPr txBox="1"/>
          <p:nvPr/>
        </p:nvSpPr>
        <p:spPr>
          <a:xfrm>
            <a:off x="1395105" y="6027003"/>
            <a:ext cx="7391400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If a shared narrative is a good idea then </a:t>
            </a:r>
            <a:br>
              <a:rPr lang="en-US" sz="2400" dirty="0"/>
            </a:br>
            <a:r>
              <a:rPr lang="en-US" sz="2400" dirty="0"/>
              <a:t>where would sponsorship come from?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378852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9FD024-0DCA-7442-8E70-F7FE33426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B477F6-A11B-5143-80A9-5D32CD6088DE}"/>
              </a:ext>
            </a:extLst>
          </p:cNvPr>
          <p:cNvSpPr txBox="1"/>
          <p:nvPr/>
        </p:nvSpPr>
        <p:spPr>
          <a:xfrm>
            <a:off x="1604920" y="136525"/>
            <a:ext cx="89821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Agenda</a:t>
            </a:r>
          </a:p>
          <a:p>
            <a:pPr algn="ctr"/>
            <a:r>
              <a:rPr lang="en-US" sz="2400" dirty="0"/>
              <a:t>February 15,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58A28AA-70CC-AD4A-BCA1-2B9B31BAC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789505"/>
              </p:ext>
            </p:extLst>
          </p:nvPr>
        </p:nvGraphicFramePr>
        <p:xfrm>
          <a:off x="1147719" y="1826573"/>
          <a:ext cx="9896559" cy="3315965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395532">
                  <a:extLst>
                    <a:ext uri="{9D8B030D-6E8A-4147-A177-3AD203B41FA5}">
                      <a16:colId xmlns:a16="http://schemas.microsoft.com/office/drawing/2014/main" val="1513359456"/>
                    </a:ext>
                  </a:extLst>
                </a:gridCol>
                <a:gridCol w="6719600">
                  <a:extLst>
                    <a:ext uri="{9D8B030D-6E8A-4147-A177-3AD203B41FA5}">
                      <a16:colId xmlns:a16="http://schemas.microsoft.com/office/drawing/2014/main" val="1597797720"/>
                    </a:ext>
                  </a:extLst>
                </a:gridCol>
                <a:gridCol w="1243941">
                  <a:extLst>
                    <a:ext uri="{9D8B030D-6E8A-4147-A177-3AD203B41FA5}">
                      <a16:colId xmlns:a16="http://schemas.microsoft.com/office/drawing/2014/main" val="2956036126"/>
                    </a:ext>
                  </a:extLst>
                </a:gridCol>
                <a:gridCol w="1537486">
                  <a:extLst>
                    <a:ext uri="{9D8B030D-6E8A-4147-A177-3AD203B41FA5}">
                      <a16:colId xmlns:a16="http://schemas.microsoft.com/office/drawing/2014/main" val="1047840033"/>
                    </a:ext>
                  </a:extLst>
                </a:gridCol>
              </a:tblGrid>
              <a:tr h="410595"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CA" sz="1800" b="0" dirty="0">
                          <a:effectLst/>
                          <a:latin typeface="+mn-lt"/>
                        </a:rPr>
                        <a:t>Review dashboard showing status of Pan-Canadian Digital Trust/Identity Implementation activities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minutes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1050485"/>
                  </a:ext>
                </a:extLst>
              </a:tr>
              <a:tr h="410595">
                <a:tc>
                  <a:txBody>
                    <a:bodyPr/>
                    <a:lstStyle/>
                    <a:p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buFont typeface="Symbol" pitchFamily="2" charset="2"/>
                        <a:buNone/>
                      </a:pPr>
                      <a:r>
                        <a:rPr lang="en-US" sz="1800" b="0" dirty="0">
                          <a:effectLst/>
                        </a:rPr>
                        <a:t>Demonstration of joint development underway with QC/ON/BC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effectLst/>
                        </a:rPr>
                        <a:t>10 minutes</a:t>
                      </a:r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9964419"/>
                  </a:ext>
                </a:extLst>
              </a:tr>
              <a:tr h="410595">
                <a:tc>
                  <a:txBody>
                    <a:bodyPr/>
                    <a:lstStyle/>
                    <a:p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CA" sz="1800" b="0" dirty="0">
                          <a:effectLst/>
                          <a:latin typeface="+mn-lt"/>
                        </a:rPr>
                        <a:t>Recommendations for council members to support and accelerate implementation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minutes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6344254"/>
                  </a:ext>
                </a:extLst>
              </a:tr>
              <a:tr h="355405"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A" sz="1800" b="0" dirty="0">
                          <a:effectLst/>
                          <a:latin typeface="+mn-lt"/>
                        </a:rPr>
                        <a:t>Discussion regarding utility of having a shared narrative for digital trust/identity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minutes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5070096"/>
                  </a:ext>
                </a:extLst>
              </a:tr>
              <a:tr h="355405"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CA" sz="1800" b="0" dirty="0">
                          <a:effectLst/>
                          <a:latin typeface="+mn-lt"/>
                        </a:rPr>
                        <a:t>Pre-view key messages for FPT DM’s Table for Service Delivery Collaboration March 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minutes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9929394"/>
                  </a:ext>
                </a:extLst>
              </a:tr>
              <a:tr h="710810"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1370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706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BBA39-FBDC-9142-9978-FDC8B5939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5. FPT DM meeting on March 24: Key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CB4E3-0A9B-9445-BE97-8FFDA52AF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lvl="0" indent="-285750"/>
            <a:r>
              <a:rPr lang="en-US" sz="2800" dirty="0"/>
              <a:t>Key messages for Pan-Canadian Digital Trust/Identity:</a:t>
            </a:r>
          </a:p>
          <a:p>
            <a:pPr marL="742950" lvl="1" indent="-285750"/>
            <a:r>
              <a:rPr lang="en-US" dirty="0"/>
              <a:t>Unique opportunity where provinces are aligned on the model, approach, and initial technology stack for interoperability </a:t>
            </a:r>
          </a:p>
          <a:p>
            <a:pPr marL="742950" lvl="1" indent="-285750"/>
            <a:r>
              <a:rPr lang="en-US" dirty="0"/>
              <a:t>Asking DM’s to be champions for the collaboration that is underway</a:t>
            </a:r>
          </a:p>
          <a:p>
            <a:pPr marL="742950" lvl="1" indent="-285750"/>
            <a:r>
              <a:rPr lang="en-US" dirty="0"/>
              <a:t>Asking DM’s to invest in establishing agile digital delivery teams</a:t>
            </a:r>
          </a:p>
          <a:p>
            <a:pPr marL="742950" lvl="1" indent="-285750"/>
            <a:r>
              <a:rPr lang="en-US" dirty="0"/>
              <a:t>We think there could be a shared narrative across jurisdictions that could explain the what, why, who of this to senior executives, elected officials, and the public.</a:t>
            </a:r>
          </a:p>
          <a:p>
            <a:pPr marL="742950" lvl="1" indent="-285750"/>
            <a:r>
              <a:rPr lang="en-US" dirty="0"/>
              <a:t>Development of shared narrative would need to be sponsored by deputy minister level and likely reviewed with and supported by FPT clerks and cabinet secretaries.</a:t>
            </a:r>
          </a:p>
          <a:p>
            <a:pPr marL="742950" lvl="1" indent="-285750"/>
            <a:r>
              <a:rPr lang="en-US" dirty="0"/>
              <a:t>Is the FTP DM’s Table for Service Delivery Collaboration a place where this could be sponsored from?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9B48F-4E40-3849-B642-5D04AF47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30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60D1E9-3A90-4753-8B9E-83339EBC5A08}"/>
              </a:ext>
            </a:extLst>
          </p:cNvPr>
          <p:cNvSpPr txBox="1"/>
          <p:nvPr/>
        </p:nvSpPr>
        <p:spPr>
          <a:xfrm>
            <a:off x="1242705" y="6150114"/>
            <a:ext cx="7520295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Note: The key messages here presume the result from the discussion of the previous slide.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6991678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B57FC-DCEC-5343-84E8-36D4DC2483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- end –</a:t>
            </a:r>
            <a:br>
              <a:rPr lang="en-US" dirty="0"/>
            </a:br>
            <a:r>
              <a:rPr lang="en-US" dirty="0"/>
              <a:t>- fin -</a:t>
            </a:r>
          </a:p>
        </p:txBody>
      </p:sp>
    </p:spTree>
    <p:extLst>
      <p:ext uri="{BB962C8B-B14F-4D97-AF65-F5344CB8AC3E}">
        <p14:creationId xmlns:p14="http://schemas.microsoft.com/office/powerpoint/2010/main" val="1317368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3CC867-E26A-4A15-9945-DAE4F8378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4</a:t>
            </a:fld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16F920-AC99-45A9-95ED-C85552A218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1770" y="958729"/>
            <a:ext cx="6248366" cy="58992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8599D29-D351-424F-9F7B-18EB096781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547" y="0"/>
            <a:ext cx="6120547" cy="59852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86A7CE2-2C39-4EF1-BFC9-3C809F881AAB}"/>
              </a:ext>
            </a:extLst>
          </p:cNvPr>
          <p:cNvSpPr txBox="1"/>
          <p:nvPr/>
        </p:nvSpPr>
        <p:spPr>
          <a:xfrm>
            <a:off x="2624869" y="5894685"/>
            <a:ext cx="382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:</a:t>
            </a:r>
            <a:br>
              <a:rPr lang="en-US" sz="2400" b="1" dirty="0"/>
            </a:br>
            <a:r>
              <a:rPr lang="en-US" sz="2400" b="1" dirty="0"/>
              <a:t>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EC28FD-3775-48E3-B711-F672AC9018CF}"/>
              </a:ext>
            </a:extLst>
          </p:cNvPr>
          <p:cNvSpPr txBox="1"/>
          <p:nvPr/>
        </p:nvSpPr>
        <p:spPr>
          <a:xfrm>
            <a:off x="8761264" y="0"/>
            <a:ext cx="382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:</a:t>
            </a:r>
            <a:br>
              <a:rPr lang="en-US" sz="2400" b="1" dirty="0"/>
            </a:br>
            <a:r>
              <a:rPr lang="en-US" sz="2400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48846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D431080-9AE4-4C60-8752-BBD89CFE5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6121"/>
            <a:ext cx="10548938" cy="1014413"/>
          </a:xfrm>
        </p:spPr>
        <p:txBody>
          <a:bodyPr/>
          <a:lstStyle/>
          <a:p>
            <a:r>
              <a:rPr lang="en-CA" dirty="0"/>
              <a:t>A way to get started - together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22D76F-7598-427D-A584-C858EE2C5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5</a:t>
            </a:fld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267302-67A1-4F2D-AC2F-CEEDA72F7371}"/>
              </a:ext>
            </a:extLst>
          </p:cNvPr>
          <p:cNvSpPr/>
          <p:nvPr/>
        </p:nvSpPr>
        <p:spPr>
          <a:xfrm>
            <a:off x="0" y="699247"/>
            <a:ext cx="12192000" cy="1108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7B97701-6019-4B54-BEC8-E0CDCF77017E}"/>
              </a:ext>
            </a:extLst>
          </p:cNvPr>
          <p:cNvSpPr/>
          <p:nvPr/>
        </p:nvSpPr>
        <p:spPr>
          <a:xfrm>
            <a:off x="469751" y="1737362"/>
            <a:ext cx="11252498" cy="3578751"/>
          </a:xfrm>
          <a:custGeom>
            <a:avLst/>
            <a:gdLst>
              <a:gd name="connsiteX0" fmla="*/ 0 w 11252498"/>
              <a:gd name="connsiteY0" fmla="*/ 3578751 h 3578751"/>
              <a:gd name="connsiteX1" fmla="*/ 903642 w 11252498"/>
              <a:gd name="connsiteY1" fmla="*/ 2922535 h 3578751"/>
              <a:gd name="connsiteX2" fmla="*/ 2614108 w 11252498"/>
              <a:gd name="connsiteY2" fmla="*/ 1846770 h 3578751"/>
              <a:gd name="connsiteX3" fmla="*/ 4238513 w 11252498"/>
              <a:gd name="connsiteY3" fmla="*/ 3481932 h 3578751"/>
              <a:gd name="connsiteX4" fmla="*/ 7627171 w 11252498"/>
              <a:gd name="connsiteY4" fmla="*/ 7212 h 3578751"/>
              <a:gd name="connsiteX5" fmla="*/ 11252498 w 11252498"/>
              <a:gd name="connsiteY5" fmla="*/ 2502986 h 35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52498" h="3578751">
                <a:moveTo>
                  <a:pt x="0" y="3578751"/>
                </a:moveTo>
                <a:cubicBezTo>
                  <a:pt x="233978" y="3394974"/>
                  <a:pt x="467957" y="3211198"/>
                  <a:pt x="903642" y="2922535"/>
                </a:cubicBezTo>
                <a:cubicBezTo>
                  <a:pt x="1339327" y="2633872"/>
                  <a:pt x="2058296" y="1753537"/>
                  <a:pt x="2614108" y="1846770"/>
                </a:cubicBezTo>
                <a:cubicBezTo>
                  <a:pt x="3169920" y="1940003"/>
                  <a:pt x="3403003" y="3788525"/>
                  <a:pt x="4238513" y="3481932"/>
                </a:cubicBezTo>
                <a:cubicBezTo>
                  <a:pt x="5074023" y="3175339"/>
                  <a:pt x="6458174" y="170370"/>
                  <a:pt x="7627171" y="7212"/>
                </a:cubicBezTo>
                <a:cubicBezTo>
                  <a:pt x="8796168" y="-155946"/>
                  <a:pt x="11252498" y="2502986"/>
                  <a:pt x="11252498" y="2502986"/>
                </a:cubicBezTo>
              </a:path>
            </a:pathLst>
          </a:custGeom>
          <a:noFill/>
          <a:ln w="381000" cmpd="tri">
            <a:solidFill>
              <a:srgbClr val="7030A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3523161294">
                  <a:custGeom>
                    <a:avLst/>
                    <a:gdLst>
                      <a:gd name="connsiteX0" fmla="*/ 0 w 11252498"/>
                      <a:gd name="connsiteY0" fmla="*/ 3578751 h 3578751"/>
                      <a:gd name="connsiteX1" fmla="*/ 903642 w 11252498"/>
                      <a:gd name="connsiteY1" fmla="*/ 2922535 h 3578751"/>
                      <a:gd name="connsiteX2" fmla="*/ 2614108 w 11252498"/>
                      <a:gd name="connsiteY2" fmla="*/ 1846770 h 3578751"/>
                      <a:gd name="connsiteX3" fmla="*/ 4238513 w 11252498"/>
                      <a:gd name="connsiteY3" fmla="*/ 3481932 h 3578751"/>
                      <a:gd name="connsiteX4" fmla="*/ 7627171 w 11252498"/>
                      <a:gd name="connsiteY4" fmla="*/ 7212 h 3578751"/>
                      <a:gd name="connsiteX5" fmla="*/ 11252498 w 11252498"/>
                      <a:gd name="connsiteY5" fmla="*/ 2502986 h 3578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252498" h="3578751" extrusionOk="0">
                        <a:moveTo>
                          <a:pt x="0" y="3578751"/>
                        </a:moveTo>
                        <a:cubicBezTo>
                          <a:pt x="200635" y="3377170"/>
                          <a:pt x="444051" y="3179762"/>
                          <a:pt x="903642" y="2922535"/>
                        </a:cubicBezTo>
                        <a:cubicBezTo>
                          <a:pt x="1282154" y="2736205"/>
                          <a:pt x="2081685" y="1702092"/>
                          <a:pt x="2614108" y="1846770"/>
                        </a:cubicBezTo>
                        <a:cubicBezTo>
                          <a:pt x="2978807" y="1971348"/>
                          <a:pt x="3622229" y="3742141"/>
                          <a:pt x="4238513" y="3481932"/>
                        </a:cubicBezTo>
                        <a:cubicBezTo>
                          <a:pt x="5146846" y="3176748"/>
                          <a:pt x="6406997" y="301799"/>
                          <a:pt x="7627171" y="7212"/>
                        </a:cubicBezTo>
                        <a:cubicBezTo>
                          <a:pt x="8796169" y="-155945"/>
                          <a:pt x="11252498" y="2502986"/>
                          <a:pt x="11252498" y="2502986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3325AD-31AF-4317-B774-7CE2BB28A7A0}"/>
              </a:ext>
            </a:extLst>
          </p:cNvPr>
          <p:cNvSpPr/>
          <p:nvPr/>
        </p:nvSpPr>
        <p:spPr>
          <a:xfrm>
            <a:off x="2624137" y="2524519"/>
            <a:ext cx="714375" cy="24003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tx1"/>
                </a:solidFill>
              </a:rPr>
              <a:t>S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T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A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R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1822E4BD-791C-480C-8AF3-4C75B1CAC59C}"/>
              </a:ext>
            </a:extLst>
          </p:cNvPr>
          <p:cNvSpPr/>
          <p:nvPr/>
        </p:nvSpPr>
        <p:spPr>
          <a:xfrm>
            <a:off x="2624137" y="1074427"/>
            <a:ext cx="714375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D6A3814E-541E-42A3-97A4-13FD3A9B5461}"/>
              </a:ext>
            </a:extLst>
          </p:cNvPr>
          <p:cNvSpPr/>
          <p:nvPr/>
        </p:nvSpPr>
        <p:spPr>
          <a:xfrm rot="10800000">
            <a:off x="2624137" y="4922780"/>
            <a:ext cx="714375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3C5A9B-2EF8-49B0-B166-DD6DE3C0E5F0}"/>
              </a:ext>
            </a:extLst>
          </p:cNvPr>
          <p:cNvSpPr txBox="1"/>
          <p:nvPr/>
        </p:nvSpPr>
        <p:spPr>
          <a:xfrm>
            <a:off x="7135739" y="3231804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The journey ahead…..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B34876-6973-45FD-A46A-315314176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85" y="2470220"/>
            <a:ext cx="1790700" cy="10072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6A06D03-BC2B-444F-9F9C-9501B4432BF4}"/>
              </a:ext>
            </a:extLst>
          </p:cNvPr>
          <p:cNvSpPr txBox="1"/>
          <p:nvPr/>
        </p:nvSpPr>
        <p:spPr>
          <a:xfrm>
            <a:off x="779852" y="1859378"/>
            <a:ext cx="147342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PCTF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CD7EA7-1C9D-4114-B6C4-1B1F0FD8C85D}"/>
              </a:ext>
            </a:extLst>
          </p:cNvPr>
          <p:cNvSpPr txBox="1"/>
          <p:nvPr/>
        </p:nvSpPr>
        <p:spPr>
          <a:xfrm rot="2674844">
            <a:off x="11723058" y="4115534"/>
            <a:ext cx="593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C965FC-F2E9-44AC-8FD3-17E078AF5340}"/>
              </a:ext>
            </a:extLst>
          </p:cNvPr>
          <p:cNvSpPr txBox="1"/>
          <p:nvPr/>
        </p:nvSpPr>
        <p:spPr>
          <a:xfrm>
            <a:off x="779854" y="3759009"/>
            <a:ext cx="1473423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ICCS-ISAC</a:t>
            </a:r>
            <a:br>
              <a:rPr lang="en-CA" b="1" dirty="0"/>
            </a:br>
            <a:r>
              <a:rPr lang="en-CA" b="1" dirty="0"/>
              <a:t>Lead Assignment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AAA733-E2A2-4788-AE4C-A0C53A52330D}"/>
              </a:ext>
            </a:extLst>
          </p:cNvPr>
          <p:cNvSpPr txBox="1"/>
          <p:nvPr/>
        </p:nvSpPr>
        <p:spPr>
          <a:xfrm>
            <a:off x="779853" y="5026580"/>
            <a:ext cx="147342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Proof of Vaccination</a:t>
            </a:r>
          </a:p>
        </p:txBody>
      </p:sp>
    </p:spTree>
    <p:extLst>
      <p:ext uri="{BB962C8B-B14F-4D97-AF65-F5344CB8AC3E}">
        <p14:creationId xmlns:p14="http://schemas.microsoft.com/office/powerpoint/2010/main" val="3951685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BBA39-FBDC-9142-9978-FDC8B5939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 Pan-Canadian Digital Trust/Identity: Dashboard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9B48F-4E40-3849-B642-5D04AF47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B7DBD09D-3162-C74A-A21F-72B9972481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1046993"/>
              </p:ext>
            </p:extLst>
          </p:nvPr>
        </p:nvGraphicFramePr>
        <p:xfrm>
          <a:off x="304072" y="1353667"/>
          <a:ext cx="11450592" cy="337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7212">
                  <a:extLst>
                    <a:ext uri="{9D8B030D-6E8A-4147-A177-3AD203B41FA5}">
                      <a16:colId xmlns:a16="http://schemas.microsoft.com/office/drawing/2014/main" val="467129837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899711210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189798265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498326920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2384041432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1387689594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522751162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3986371568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3195141325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3227639428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2104293150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1256460221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3650141198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2765429786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4200638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818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1. Proof of Vaccination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570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2a. Verified Person Login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 + 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MLBTO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(Health)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040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2b. Issue Verified Person Verifiable Credential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 + 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604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3. Issue Verified Organization Verifiable Credential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489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4. Infrastructure: Trusted Digital Wallets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530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5. Infrastructure: Distributed ledger for the public verification keys of the issuers (open to read by verifiers)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89945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35ADE7C-C5B6-B54B-A243-3C2B4942DF0E}"/>
              </a:ext>
            </a:extLst>
          </p:cNvPr>
          <p:cNvSpPr txBox="1"/>
          <p:nvPr/>
        </p:nvSpPr>
        <p:spPr>
          <a:xfrm>
            <a:off x="313036" y="4682175"/>
            <a:ext cx="1060721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1150" indent="-303213"/>
            <a:r>
              <a:rPr lang="en-US" sz="1600" b="1" dirty="0"/>
              <a:t>M</a:t>
            </a:r>
            <a:r>
              <a:rPr lang="en-US" sz="1600" dirty="0"/>
              <a:t>	– Mandate</a:t>
            </a:r>
          </a:p>
          <a:p>
            <a:pPr marL="311150" indent="-303213"/>
            <a:r>
              <a:rPr lang="en-US" sz="1600" b="1" dirty="0"/>
              <a:t>L</a:t>
            </a:r>
            <a:r>
              <a:rPr lang="en-US" sz="1600" dirty="0"/>
              <a:t>	– Leadership</a:t>
            </a:r>
          </a:p>
          <a:p>
            <a:pPr marL="311150" indent="-303213"/>
            <a:r>
              <a:rPr lang="en-US" sz="1600" b="1" dirty="0"/>
              <a:t>B</a:t>
            </a:r>
            <a:r>
              <a:rPr lang="en-US" sz="1600" dirty="0"/>
              <a:t>	– Budget (funding)</a:t>
            </a:r>
          </a:p>
          <a:p>
            <a:pPr marL="311150" indent="-303213"/>
            <a:r>
              <a:rPr lang="en-US" sz="1600" b="1" dirty="0"/>
              <a:t>T</a:t>
            </a:r>
            <a:r>
              <a:rPr lang="en-US" sz="1600" dirty="0"/>
              <a:t>	– Teams for implementation (agile digital delivery, UX, design, development, service and support/help desk, communications/reporting, policy, privacy – build and/or buy strategy)</a:t>
            </a:r>
          </a:p>
          <a:p>
            <a:pPr marL="311150" indent="-303213"/>
            <a:r>
              <a:rPr lang="en-US" sz="1600" b="1" dirty="0"/>
              <a:t>O</a:t>
            </a:r>
            <a:r>
              <a:rPr lang="en-US" sz="1600" dirty="0"/>
              <a:t>	– Open collaboration and contribution with teams of other jurisdictions</a:t>
            </a:r>
          </a:p>
          <a:p>
            <a:pPr marL="311150" indent="-303213"/>
            <a:r>
              <a:rPr lang="en-US" sz="1600" dirty="0"/>
              <a:t>----- or -----</a:t>
            </a:r>
          </a:p>
          <a:p>
            <a:pPr marL="311150" indent="-303213"/>
            <a:r>
              <a:rPr lang="en-US" sz="1600" b="1" dirty="0"/>
              <a:t>P	- </a:t>
            </a:r>
            <a:r>
              <a:rPr lang="en-US" sz="1600" dirty="0"/>
              <a:t>Planning, Piloting, Proof of Concept (no timeline for production)</a:t>
            </a:r>
          </a:p>
        </p:txBody>
      </p:sp>
    </p:spTree>
    <p:extLst>
      <p:ext uri="{BB962C8B-B14F-4D97-AF65-F5344CB8AC3E}">
        <p14:creationId xmlns:p14="http://schemas.microsoft.com/office/powerpoint/2010/main" val="2726504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5C872-57F7-487F-80F0-1C38FDFAC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Verbal Profile of Jurisdictions: 3 mins each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1C713-2CE4-4438-810F-602216698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2404"/>
            <a:ext cx="10515600" cy="3346029"/>
          </a:xfrm>
        </p:spPr>
        <p:txBody>
          <a:bodyPr>
            <a:normAutofit/>
          </a:bodyPr>
          <a:lstStyle/>
          <a:p>
            <a:r>
              <a:rPr lang="en-CA" dirty="0"/>
              <a:t>Québec 		– Marc </a:t>
            </a:r>
            <a:r>
              <a:rPr lang="en-CA" dirty="0" err="1"/>
              <a:t>Vézina</a:t>
            </a:r>
            <a:endParaRPr lang="en-CA" dirty="0"/>
          </a:p>
          <a:p>
            <a:pPr marL="0" indent="0">
              <a:buNone/>
            </a:pPr>
            <a:endParaRPr lang="en-CA" sz="1200" dirty="0"/>
          </a:p>
          <a:p>
            <a:r>
              <a:rPr lang="en-CA" dirty="0"/>
              <a:t>British Columbia 	– Sophia Howse</a:t>
            </a:r>
          </a:p>
          <a:p>
            <a:pPr marL="0" indent="0">
              <a:buNone/>
            </a:pPr>
            <a:endParaRPr lang="en-CA" sz="1200" dirty="0"/>
          </a:p>
          <a:p>
            <a:r>
              <a:rPr lang="en-CA" dirty="0"/>
              <a:t>Ontario 		– Rob Devries</a:t>
            </a:r>
          </a:p>
          <a:p>
            <a:pPr marL="0" indent="0">
              <a:buNone/>
            </a:pPr>
            <a:endParaRPr lang="en-CA" sz="1200" dirty="0"/>
          </a:p>
          <a:p>
            <a:r>
              <a:rPr lang="en-CA" dirty="0"/>
              <a:t>Saskatchewan 	– Cosanna Preston-</a:t>
            </a:r>
            <a:r>
              <a:rPr lang="en-CA" dirty="0" err="1"/>
              <a:t>Idedia</a:t>
            </a:r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B5ADF-1E9B-49A1-B1DE-D913846DD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62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90435-F71C-48E0-8318-0654ED8B1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Observations of the jurisdictional profiles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CBA65-AA90-48F2-ABC4-A83E841D2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8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12B9F3-C093-4599-9763-806A806318BE}"/>
              </a:ext>
            </a:extLst>
          </p:cNvPr>
          <p:cNvSpPr>
            <a:spLocks noGrp="1"/>
          </p:cNvSpPr>
          <p:nvPr/>
        </p:nvSpPr>
        <p:spPr>
          <a:xfrm>
            <a:off x="838200" y="1347577"/>
            <a:ext cx="10515600" cy="526372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Each Jurisdiction is at a different place in the journey to Digital Government AND while their approaches are different there are strong elements of similarity:</a:t>
            </a:r>
          </a:p>
          <a:p>
            <a:r>
              <a:rPr lang="en-CA" dirty="0"/>
              <a:t>Comprehensive scope and scale of topics being addresses</a:t>
            </a:r>
          </a:p>
          <a:p>
            <a:pPr lvl="1"/>
            <a:r>
              <a:rPr lang="en-US" dirty="0"/>
              <a:t>Selling the why? Getting a mandate.</a:t>
            </a:r>
          </a:p>
          <a:p>
            <a:pPr lvl="1"/>
            <a:r>
              <a:rPr lang="en-US" dirty="0"/>
              <a:t>Doing the homework – who is going to use a digital identity, government’s role, defining the benefits use cases and drivers of adoption, technology landscape</a:t>
            </a:r>
          </a:p>
          <a:p>
            <a:pPr lvl="1"/>
            <a:r>
              <a:rPr lang="en-US" dirty="0"/>
              <a:t>Designing and building organizational capacity – a core team and governance</a:t>
            </a:r>
          </a:p>
          <a:p>
            <a:pPr lvl="1"/>
            <a:r>
              <a:rPr lang="en-US" dirty="0"/>
              <a:t>Looking at authorities: legislation, policy and program authority</a:t>
            </a:r>
          </a:p>
          <a:p>
            <a:pPr lvl="1"/>
            <a:r>
              <a:rPr lang="en-US" dirty="0"/>
              <a:t>Creating new policy frameworks (whole of government)</a:t>
            </a:r>
          </a:p>
          <a:p>
            <a:pPr lvl="1"/>
            <a:r>
              <a:rPr lang="en-US" dirty="0"/>
              <a:t>Mapping to understand user journeys – which one’s are important to you private and public</a:t>
            </a:r>
          </a:p>
          <a:p>
            <a:pPr lvl="1"/>
            <a:r>
              <a:rPr lang="en-US" dirty="0"/>
              <a:t>Defining and designing the services what capabilities do you need, how will you operate</a:t>
            </a:r>
          </a:p>
          <a:p>
            <a:pPr lvl="1"/>
            <a:r>
              <a:rPr lang="en-US" dirty="0"/>
              <a:t>Developing products and service solutions </a:t>
            </a:r>
          </a:p>
          <a:p>
            <a:pPr lvl="1"/>
            <a:r>
              <a:rPr lang="en-US" dirty="0"/>
              <a:t>Developing communication materials – how do you prepare the market, people, businesses</a:t>
            </a:r>
          </a:p>
          <a:p>
            <a:pPr lvl="1"/>
            <a:r>
              <a:rPr lang="en-US" dirty="0"/>
              <a:t>Developing roadmaps and implementation plans</a:t>
            </a:r>
          </a:p>
          <a:p>
            <a:pPr lvl="1"/>
            <a:r>
              <a:rPr lang="en-US" dirty="0"/>
              <a:t>Hiring people: Government teams/ contracted teams/ hybrid teams</a:t>
            </a:r>
            <a:br>
              <a:rPr lang="en-CA" dirty="0"/>
            </a:br>
            <a:endParaRPr lang="en-CA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4BFFA2-F3E8-4AFF-BE37-7AA919F4D595}"/>
              </a:ext>
            </a:extLst>
          </p:cNvPr>
          <p:cNvSpPr txBox="1"/>
          <p:nvPr/>
        </p:nvSpPr>
        <p:spPr>
          <a:xfrm>
            <a:off x="1233890" y="6202497"/>
            <a:ext cx="752452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DOING work together, sharing strategic thought capital and progress, developing tools, etc.</a:t>
            </a:r>
          </a:p>
        </p:txBody>
      </p:sp>
    </p:spTree>
    <p:extLst>
      <p:ext uri="{BB962C8B-B14F-4D97-AF65-F5344CB8AC3E}">
        <p14:creationId xmlns:p14="http://schemas.microsoft.com/office/powerpoint/2010/main" val="890398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9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2403416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729954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550741" y="4606740"/>
            <a:ext cx="4351833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Issuers </a:t>
            </a:r>
            <a:endParaRPr sz="2000" dirty="0"/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42665" y="3161711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532399" y="4606740"/>
            <a:ext cx="6096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Verifiers</a:t>
            </a:r>
            <a:endParaRPr sz="2000" dirty="0"/>
          </a:p>
        </p:txBody>
      </p:sp>
      <p:pic>
        <p:nvPicPr>
          <p:cNvPr id="357" name="Google Shape;357;p31" descr="Qr code&#10;&#10;Description automatically generated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8922" y="2544322"/>
            <a:ext cx="712209" cy="510776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212399" y="5405"/>
            <a:ext cx="11630734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dirty="0"/>
              <a:t>2021 Proof of Vaccination:</a:t>
            </a:r>
            <a:br>
              <a:rPr lang="en-US" dirty="0"/>
            </a:br>
            <a:r>
              <a:rPr lang="en-US" dirty="0"/>
              <a:t>Validated the model for Pan-Canadian Digital Trust/Identity</a:t>
            </a:r>
            <a:endParaRPr dirty="0"/>
          </a:p>
        </p:txBody>
      </p:sp>
      <p:sp>
        <p:nvSpPr>
          <p:cNvPr id="363" name="Google Shape;363;p31"/>
          <p:cNvSpPr txBox="1"/>
          <p:nvPr/>
        </p:nvSpPr>
        <p:spPr>
          <a:xfrm>
            <a:off x="5103358" y="1557189"/>
            <a:ext cx="1968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Holders</a:t>
            </a:r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20BA42AE-D2C8-DE40-AEE3-D4B538C68EB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682" y="3392001"/>
            <a:ext cx="403260" cy="40326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7EDD6A-1510-3F40-B6DD-85D5A3D6619B}"/>
              </a:ext>
            </a:extLst>
          </p:cNvPr>
          <p:cNvCxnSpPr>
            <a:cxnSpLocks/>
          </p:cNvCxnSpPr>
          <p:nvPr/>
        </p:nvCxnSpPr>
        <p:spPr>
          <a:xfrm flipV="1">
            <a:off x="2932670" y="3372271"/>
            <a:ext cx="2136951" cy="1345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07C92243-E302-314D-B0F1-DB0E51C60662}"/>
              </a:ext>
            </a:extLst>
          </p:cNvPr>
          <p:cNvCxnSpPr>
            <a:cxnSpLocks/>
          </p:cNvCxnSpPr>
          <p:nvPr/>
        </p:nvCxnSpPr>
        <p:spPr>
          <a:xfrm>
            <a:off x="4184818" y="4989657"/>
            <a:ext cx="3805881" cy="3566"/>
          </a:xfrm>
          <a:prstGeom prst="straightConnector1">
            <a:avLst/>
          </a:prstGeom>
          <a:ln w="57150">
            <a:solidFill>
              <a:srgbClr val="628393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0861FDF-0505-034B-B1A2-64639FA0F237}"/>
              </a:ext>
            </a:extLst>
          </p:cNvPr>
          <p:cNvSpPr txBox="1"/>
          <p:nvPr/>
        </p:nvSpPr>
        <p:spPr>
          <a:xfrm>
            <a:off x="3987107" y="5088882"/>
            <a:ext cx="4226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Trust (digital signature of QR Code issuer)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Open (no technical integrations required)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54E096-1C3B-6142-BC35-79032988868F}"/>
              </a:ext>
            </a:extLst>
          </p:cNvPr>
          <p:cNvSpPr txBox="1"/>
          <p:nvPr/>
        </p:nvSpPr>
        <p:spPr>
          <a:xfrm>
            <a:off x="1027916" y="2042506"/>
            <a:ext cx="342939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Given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Family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Date of birth</a:t>
            </a:r>
          </a:p>
          <a:p>
            <a:r>
              <a:rPr lang="en-US" dirty="0"/>
              <a:t>Vaccinations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Vaccination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Vaccine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Vaccination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Vaccine</a:t>
            </a:r>
          </a:p>
        </p:txBody>
      </p:sp>
      <p:pic>
        <p:nvPicPr>
          <p:cNvPr id="189" name="Picture 188" descr="Qr code&#10;&#10;Description automatically generated">
            <a:extLst>
              <a:ext uri="{FF2B5EF4-FFF2-40B4-BE49-F238E27FC236}">
                <a16:creationId xmlns:a16="http://schemas.microsoft.com/office/drawing/2014/main" id="{87E04DB8-7A20-5147-8E73-A98FB2A3A4B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437" y="2858268"/>
            <a:ext cx="892625" cy="892625"/>
          </a:xfrm>
          <a:prstGeom prst="rect">
            <a:avLst/>
          </a:prstGeom>
        </p:spPr>
      </p:pic>
      <p:pic>
        <p:nvPicPr>
          <p:cNvPr id="190" name="Picture 189" descr="Qr code&#10;&#10;Description automatically generated">
            <a:extLst>
              <a:ext uri="{FF2B5EF4-FFF2-40B4-BE49-F238E27FC236}">
                <a16:creationId xmlns:a16="http://schemas.microsoft.com/office/drawing/2014/main" id="{AAF15EFD-C6A5-A540-905B-5EFE0F6C079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6038" y="2858268"/>
            <a:ext cx="892625" cy="8926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F31216-A537-A743-B50D-6DC4D282E1EF}"/>
              </a:ext>
            </a:extLst>
          </p:cNvPr>
          <p:cNvSpPr txBox="1"/>
          <p:nvPr/>
        </p:nvSpPr>
        <p:spPr>
          <a:xfrm>
            <a:off x="1156447" y="5970010"/>
            <a:ext cx="9744635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Implementation of Proof of Vaccination has proven the model for Pan-Canadian Digital Trust/Identity </a:t>
            </a:r>
            <a:br>
              <a:rPr lang="en-US" dirty="0"/>
            </a:br>
            <a:r>
              <a:rPr lang="en-US" dirty="0"/>
              <a:t>– Citizen Centred, Distributed, Open -</a:t>
            </a:r>
            <a:br>
              <a:rPr lang="en-US" dirty="0"/>
            </a:br>
            <a:r>
              <a:rPr lang="en-US" dirty="0"/>
              <a:t>Next steps will involve improving citizen control, privacy, security, extensibility to other credentials etc.</a:t>
            </a:r>
          </a:p>
        </p:txBody>
      </p:sp>
    </p:spTree>
    <p:extLst>
      <p:ext uri="{BB962C8B-B14F-4D97-AF65-F5344CB8AC3E}">
        <p14:creationId xmlns:p14="http://schemas.microsoft.com/office/powerpoint/2010/main" val="4228761670"/>
      </p:ext>
    </p:extLst>
  </p:cSld>
  <p:clrMapOvr>
    <a:masterClrMapping/>
  </p:clrMapOvr>
</p:sld>
</file>

<file path=ppt/theme/theme1.xml><?xml version="1.0" encoding="utf-8"?>
<a:theme xmlns:a="http://schemas.openxmlformats.org/drawingml/2006/main" name="Bod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c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Gold seperato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ue seperator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Ques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A571116C5E4A96359DA1A78D7417" ma:contentTypeVersion="14" ma:contentTypeDescription="Create a new document." ma:contentTypeScope="" ma:versionID="c8d3a03b5e9976ee00eafdd49ecb8b60">
  <xsd:schema xmlns:xsd="http://www.w3.org/2001/XMLSchema" xmlns:xs="http://www.w3.org/2001/XMLSchema" xmlns:p="http://schemas.microsoft.com/office/2006/metadata/properties" xmlns:ns1="http://schemas.microsoft.com/sharepoint/v3" xmlns:ns2="e78adee6-4dd8-4fb1-9d99-71861f4a1497" xmlns:ns3="715a2770-8091-4ac1-9df7-a84193e6b217" targetNamespace="http://schemas.microsoft.com/office/2006/metadata/properties" ma:root="true" ma:fieldsID="0ef7d25cfefb4c766db44e3e9cb98738" ns1:_="" ns2:_="" ns3:_="">
    <xsd:import namespace="http://schemas.microsoft.com/sharepoint/v3"/>
    <xsd:import namespace="e78adee6-4dd8-4fb1-9d99-71861f4a1497"/>
    <xsd:import namespace="715a2770-8091-4ac1-9df7-a84193e6b2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8adee6-4dd8-4fb1-9d99-71861f4a14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5a2770-8091-4ac1-9df7-a84193e6b21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B60510D-CBC9-4D15-BAB8-FF3181C755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529E36-8ACE-44C2-A0C1-25A7870612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8adee6-4dd8-4fb1-9d99-71861f4a1497"/>
    <ds:schemaRef ds:uri="715a2770-8091-4ac1-9df7-a84193e6b2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5AD20A5-68F0-44EB-8DF3-300D3C4C9041}">
  <ds:schemaRefs>
    <ds:schemaRef ds:uri="http://schemas.microsoft.com/sharepoint/v3"/>
    <ds:schemaRef ds:uri="http://purl.org/dc/terms/"/>
    <ds:schemaRef ds:uri="715a2770-8091-4ac1-9df7-a84193e6b217"/>
    <ds:schemaRef ds:uri="http://schemas.microsoft.com/office/2006/documentManagement/types"/>
    <ds:schemaRef ds:uri="e78adee6-4dd8-4fb1-9d99-71861f4a1497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86694</TotalTime>
  <Words>2902</Words>
  <Application>Microsoft Office PowerPoint</Application>
  <PresentationFormat>Widescreen</PresentationFormat>
  <Paragraphs>470</Paragraphs>
  <Slides>31</Slides>
  <Notes>6</Notes>
  <HiddenSlides>0</HiddenSlides>
  <MMClips>4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31</vt:i4>
      </vt:variant>
    </vt:vector>
  </HeadingPairs>
  <TitlesOfParts>
    <vt:vector size="52" baseType="lpstr">
      <vt:lpstr>Arial</vt:lpstr>
      <vt:lpstr>Calibri</vt:lpstr>
      <vt:lpstr>Core Sans C 35 Light</vt:lpstr>
      <vt:lpstr>Core Sans C 65</vt:lpstr>
      <vt:lpstr>Core Sans C 75 ExtraBold</vt:lpstr>
      <vt:lpstr>Isidora</vt:lpstr>
      <vt:lpstr>Isidora SemiBold</vt:lpstr>
      <vt:lpstr>Montserrat SemiBold</vt:lpstr>
      <vt:lpstr>Symbol</vt:lpstr>
      <vt:lpstr>Times New Roman</vt:lpstr>
      <vt:lpstr>Wingdings</vt:lpstr>
      <vt:lpstr>나눔바른고딕</vt:lpstr>
      <vt:lpstr>Body</vt:lpstr>
      <vt:lpstr>Icons</vt:lpstr>
      <vt:lpstr>Gold seperator</vt:lpstr>
      <vt:lpstr>Blue seperator1</vt:lpstr>
      <vt:lpstr>Custom Design</vt:lpstr>
      <vt:lpstr>1_Custom Design</vt:lpstr>
      <vt:lpstr>2_Custom Design</vt:lpstr>
      <vt:lpstr>3_Custom Design</vt:lpstr>
      <vt:lpstr>Questions</vt:lpstr>
      <vt:lpstr>Joint Councils Feb 15 JC-JEDI Update (60 min session) </vt:lpstr>
      <vt:lpstr>Goals for this meeting</vt:lpstr>
      <vt:lpstr>PowerPoint Presentation</vt:lpstr>
      <vt:lpstr>PowerPoint Presentation</vt:lpstr>
      <vt:lpstr>A way to get started - together</vt:lpstr>
      <vt:lpstr>1. Pan-Canadian Digital Trust/Identity: Dashboard</vt:lpstr>
      <vt:lpstr>Verbal Profile of Jurisdictions: 3 mins each</vt:lpstr>
      <vt:lpstr>Observations of the jurisdictional profiles</vt:lpstr>
      <vt:lpstr>2021 Proof of Vaccination: Validated the model for Pan-Canadian Digital Trust/Identity</vt:lpstr>
      <vt:lpstr>Pan-Canadian Digital Trust/Identity: What’s Next?</vt:lpstr>
      <vt:lpstr>2. Collaboration QC/ON/BC</vt:lpstr>
      <vt:lpstr>Here’s an illustration of what these teams are working towards… concept piece</vt:lpstr>
      <vt:lpstr>PowerPoint Presentation</vt:lpstr>
      <vt:lpstr>PowerPoint Presentation</vt:lpstr>
      <vt:lpstr>Pan-Canadian Digital Trust/Identity: Missing Infrastructure</vt:lpstr>
      <vt:lpstr>Pan-Canadian Digital Trust/Identity:  Cooperative operations of infrastructure</vt:lpstr>
      <vt:lpstr>Pan-Canadian Digital Trust/Identity: Missing Wallets</vt:lpstr>
      <vt:lpstr>Wallets being jointly developed</vt:lpstr>
      <vt:lpstr>PowerPoint Presentation</vt:lpstr>
      <vt:lpstr>Pan-Canadian Digital Trust/Identity: Milestone It is now feasible to learn how to provide issuing services.</vt:lpstr>
      <vt:lpstr>Example of an approach for issuing Verified Person</vt:lpstr>
      <vt:lpstr>PowerPoint Presentation</vt:lpstr>
      <vt:lpstr>Contribution from Service to Business Priority – digital credentials for business</vt:lpstr>
      <vt:lpstr>A way to get started - together</vt:lpstr>
      <vt:lpstr>The collaboration is expanding</vt:lpstr>
      <vt:lpstr>A way to get started - together</vt:lpstr>
      <vt:lpstr>Pan-Canadian Digital Trust/Identity: Critical Success Factors For The Journey Ahead</vt:lpstr>
      <vt:lpstr>3. As public service leaders you can advance  Pan-Canadian Digital Trust/Identity</vt:lpstr>
      <vt:lpstr>4. Would a Shared Narrative Help?</vt:lpstr>
      <vt:lpstr>5. FPT DM meeting on March 24: Key Messages</vt:lpstr>
      <vt:lpstr>- end – - fin -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Kristina Shea</dc:creator>
  <cp:lastModifiedBy>Stefania Silisteanu</cp:lastModifiedBy>
  <cp:revision>588</cp:revision>
  <dcterms:created xsi:type="dcterms:W3CDTF">2019-08-22T01:53:31Z</dcterms:created>
  <dcterms:modified xsi:type="dcterms:W3CDTF">2022-02-10T21:51:49Z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0x0101007222A571116C5E4A96359DA1A78D7417</vt:lpwstr>
  </property>
</Properties>
</file>